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23"/>
  </p:notesMasterIdLst>
  <p:handoutMasterIdLst>
    <p:handoutMasterId r:id="rId24"/>
  </p:handoutMasterIdLst>
  <p:sldIdLst>
    <p:sldId id="256" r:id="rId3"/>
    <p:sldId id="283" r:id="rId4"/>
    <p:sldId id="258" r:id="rId5"/>
    <p:sldId id="282" r:id="rId6"/>
    <p:sldId id="300" r:id="rId7"/>
    <p:sldId id="301" r:id="rId8"/>
    <p:sldId id="302" r:id="rId9"/>
    <p:sldId id="303" r:id="rId10"/>
    <p:sldId id="289" r:id="rId11"/>
    <p:sldId id="290" r:id="rId12"/>
    <p:sldId id="285" r:id="rId13"/>
    <p:sldId id="287" r:id="rId14"/>
    <p:sldId id="288" r:id="rId15"/>
    <p:sldId id="291" r:id="rId16"/>
    <p:sldId id="304" r:id="rId17"/>
    <p:sldId id="296" r:id="rId18"/>
    <p:sldId id="297" r:id="rId19"/>
    <p:sldId id="298" r:id="rId20"/>
    <p:sldId id="299" r:id="rId21"/>
    <p:sldId id="286" r:id="rId22"/>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AF6"/>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64" autoAdjust="0"/>
    <p:restoredTop sz="87217" autoAdjust="0"/>
  </p:normalViewPr>
  <p:slideViewPr>
    <p:cSldViewPr snapToGrid="0" snapToObjects="1">
      <p:cViewPr varScale="1">
        <p:scale>
          <a:sx n="113" d="100"/>
          <a:sy n="113" d="100"/>
        </p:scale>
        <p:origin x="1016" y="184"/>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80404B-1ACC-9548-B742-DFF9D26664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a:extLst>
              <a:ext uri="{FF2B5EF4-FFF2-40B4-BE49-F238E27FC236}">
                <a16:creationId xmlns:a16="http://schemas.microsoft.com/office/drawing/2014/main" id="{C708EB3D-C7A3-4A49-8AAE-A962879C47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9901B4-F99A-9C43-8ACE-44898244FA89}" type="datetimeFigureOut">
              <a:rPr lang="en-TW" smtClean="0"/>
              <a:t>2020/8/31</a:t>
            </a:fld>
            <a:endParaRPr lang="en-TW"/>
          </a:p>
        </p:txBody>
      </p:sp>
      <p:sp>
        <p:nvSpPr>
          <p:cNvPr id="4" name="Footer Placeholder 3">
            <a:extLst>
              <a:ext uri="{FF2B5EF4-FFF2-40B4-BE49-F238E27FC236}">
                <a16:creationId xmlns:a16="http://schemas.microsoft.com/office/drawing/2014/main" id="{56B9E1A8-A63E-8E47-B87C-93FF8D9314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5" name="Slide Number Placeholder 4">
            <a:extLst>
              <a:ext uri="{FF2B5EF4-FFF2-40B4-BE49-F238E27FC236}">
                <a16:creationId xmlns:a16="http://schemas.microsoft.com/office/drawing/2014/main" id="{D1332566-C92A-F946-9536-9E52299E8C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4CE2D-2F39-6647-B634-43DD6C62FE4A}" type="slidenum">
              <a:rPr lang="en-TW" smtClean="0"/>
              <a:t>‹#›</a:t>
            </a:fld>
            <a:endParaRPr lang="en-TW"/>
          </a:p>
        </p:txBody>
      </p:sp>
    </p:spTree>
    <p:extLst>
      <p:ext uri="{BB962C8B-B14F-4D97-AF65-F5344CB8AC3E}">
        <p14:creationId xmlns:p14="http://schemas.microsoft.com/office/powerpoint/2010/main" val="2026937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t>2020/8/31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t>‹#›</a:t>
            </a:fld>
            <a:endParaRPr lang="zh-CN" altLang="en-US"/>
          </a:p>
        </p:txBody>
      </p:sp>
    </p:spTree>
    <p:extLst>
      <p:ext uri="{BB962C8B-B14F-4D97-AF65-F5344CB8AC3E}">
        <p14:creationId xmlns:p14="http://schemas.microsoft.com/office/powerpoint/2010/main"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kknews.cc/code/z5q9o33.htm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codertw.com/%E7%A8%8B%E5%BC%8F%E8%AA%9E%E8%A8%80/634563/"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www.cnblogs.com/zhuyuanhao/p/5387839.html" TargetMode="External"/><Relationship Id="rId4" Type="http://schemas.openxmlformats.org/officeDocument/2006/relationships/hyperlink" Target="https://blog.csdn.net/sinat_33761963/article/details/53433799"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link.zhihu.com/?target=https%3A//scikit-learn.org/stable/modules/generated/sklearn.preprocessing.StandardScaler.html%23sklearn.preprocessing.StandardScaler"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link.zhihu.com/?target=https%3A//scikit-learn.org/stable/modules/generated/sklearn.preprocessing.MinMaxScaler.html%23sklearn.preprocessing.MinMaxScaler"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link.zhihu.com/?target=https%3A//scikit-learn.org/stable/modules/generated/sklearn.preprocessing.MaxAbsScaler.html%23sklearn.preprocessing.MaxAbsScaler"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a:t>
            </a:fld>
            <a:endParaRPr lang="zh-CN" altLang="en-US"/>
          </a:p>
        </p:txBody>
      </p:sp>
    </p:spTree>
    <p:extLst>
      <p:ext uri="{BB962C8B-B14F-4D97-AF65-F5344CB8AC3E}">
        <p14:creationId xmlns:p14="http://schemas.microsoft.com/office/powerpoint/2010/main" val="3148925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20</a:t>
            </a:fld>
            <a:endParaRPr lang="zh-CN" altLang="en-US"/>
          </a:p>
        </p:txBody>
      </p:sp>
    </p:spTree>
    <p:extLst>
      <p:ext uri="{BB962C8B-B14F-4D97-AF65-F5344CB8AC3E}">
        <p14:creationId xmlns:p14="http://schemas.microsoft.com/office/powerpoint/2010/main" val="3984218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很多演算法對數據範圍非常的敏感。因此為了要讓模型訓練的更強大，通常的做法是對特徵進行調節，使得數據更適合這些演算法。一般來說，我們在做機器學習時往往會做特徵的縮放。</a:t>
            </a:r>
            <a:br>
              <a:rPr lang="zh-TW" altLang="en-US" dirty="0"/>
            </a:br>
            <a:br>
              <a:rPr lang="zh-TW" altLang="en-US" dirty="0"/>
            </a:br>
            <a:r>
              <a:rPr lang="zh-TW" altLang="en-US" sz="1200" b="0" i="0" kern="1200" dirty="0">
                <a:solidFill>
                  <a:schemeClr val="tx1"/>
                </a:solidFill>
                <a:effectLst/>
                <a:latin typeface="+mn-lt"/>
                <a:ea typeface="+mn-ea"/>
                <a:cs typeface="+mn-cs"/>
              </a:rPr>
              <a:t>原文網址：</a:t>
            </a:r>
            <a:r>
              <a:rPr lang="en-US" sz="1200" b="0" i="0" u="none" strike="noStrike" kern="1200" dirty="0">
                <a:solidFill>
                  <a:schemeClr val="tx1"/>
                </a:solidFill>
                <a:effectLst/>
                <a:latin typeface="+mn-lt"/>
                <a:ea typeface="+mn-ea"/>
                <a:cs typeface="+mn-cs"/>
                <a:hlinkClick r:id="rId3"/>
              </a:rPr>
              <a:t>https://kknews.cc/code/z5q9o33.html</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2</a:t>
            </a:fld>
            <a:endParaRPr lang="zh-CN" altLang="en-US"/>
          </a:p>
        </p:txBody>
      </p:sp>
    </p:spTree>
    <p:extLst>
      <p:ext uri="{BB962C8B-B14F-4D97-AF65-F5344CB8AC3E}">
        <p14:creationId xmlns:p14="http://schemas.microsoft.com/office/powerpoint/2010/main" val="2136029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3</a:t>
            </a:fld>
            <a:endParaRPr lang="zh-CN" altLang="en-US"/>
          </a:p>
        </p:txBody>
      </p:sp>
    </p:spTree>
    <p:extLst>
      <p:ext uri="{BB962C8B-B14F-4D97-AF65-F5344CB8AC3E}">
        <p14:creationId xmlns:p14="http://schemas.microsoft.com/office/powerpoint/2010/main" val="1288777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scale</a:t>
            </a:r>
            <a:r>
              <a:rPr lang="zh-TW" altLang="en-US" sz="1200" b="0" i="0" kern="1200" dirty="0">
                <a:solidFill>
                  <a:schemeClr val="tx1"/>
                </a:solidFill>
                <a:effectLst/>
                <a:latin typeface="+mn-lt"/>
                <a:ea typeface="+mn-ea"/>
                <a:cs typeface="+mn-cs"/>
              </a:rPr>
              <a:t>和</a:t>
            </a:r>
            <a:r>
              <a:rPr lang="en-US" sz="1200" b="0" i="0" kern="1200" dirty="0" err="1">
                <a:solidFill>
                  <a:schemeClr val="tx1"/>
                </a:solidFill>
                <a:effectLst/>
                <a:latin typeface="+mn-lt"/>
                <a:ea typeface="+mn-ea"/>
                <a:cs typeface="+mn-cs"/>
              </a:rPr>
              <a:t>StandardScaler</a:t>
            </a:r>
            <a:r>
              <a:rPr lang="zh-TW" altLang="en-US" sz="1200" b="0" i="0" kern="1200" dirty="0">
                <a:solidFill>
                  <a:schemeClr val="tx1"/>
                </a:solidFill>
                <a:effectLst/>
                <a:latin typeface="+mn-lt"/>
                <a:ea typeface="+mn-ea"/>
                <a:cs typeface="+mn-cs"/>
              </a:rPr>
              <a:t>可以用於迴歸模型中的目標值處理。</a:t>
            </a:r>
            <a:endParaRPr lang="en-US" altLang="zh-TW" sz="1200" b="0" i="0" kern="1200" dirty="0">
              <a:solidFill>
                <a:schemeClr val="tx1"/>
              </a:solidFill>
              <a:effectLst/>
              <a:latin typeface="+mn-lt"/>
              <a:ea typeface="+mn-ea"/>
              <a:cs typeface="+mn-cs"/>
            </a:endParaRPr>
          </a:p>
          <a:p>
            <a:endParaRPr lang="en-US" sz="1200" b="0" i="1" kern="1200" dirty="0">
              <a:solidFill>
                <a:schemeClr val="tx1"/>
              </a:solidFill>
              <a:effectLst/>
              <a:latin typeface="+mn-lt"/>
              <a:ea typeface="+mn-ea"/>
              <a:cs typeface="+mn-cs"/>
            </a:endParaRPr>
          </a:p>
          <a:p>
            <a:r>
              <a:rPr lang="en-US" dirty="0">
                <a:hlinkClick r:id="rId3"/>
              </a:rPr>
              <a:t>https://codertw.com/%E7%A8%8B%E5%BC%8F%E8%AA%9E%E8%A8%80/634563/</a:t>
            </a:r>
            <a:endParaRPr lang="en-US" dirty="0"/>
          </a:p>
          <a:p>
            <a:endParaRPr lang="en-US" dirty="0"/>
          </a:p>
          <a:p>
            <a:r>
              <a:rPr lang="en-US" dirty="0">
                <a:hlinkClick r:id="rId4"/>
              </a:rPr>
              <a:t>https://blog.csdn.net/sinat_33761963/article/details/53433799</a:t>
            </a:r>
            <a:endParaRPr lang="en-US" dirty="0"/>
          </a:p>
          <a:p>
            <a:endParaRPr lang="en-US" dirty="0"/>
          </a:p>
          <a:p>
            <a:r>
              <a:rPr lang="en-US" dirty="0">
                <a:hlinkClick r:id="rId5"/>
              </a:rPr>
              <a:t>https://www.cnblogs.com/zhuyuanhao</a:t>
            </a:r>
            <a:r>
              <a:rPr lang="en-US">
                <a:hlinkClick r:id="rId5"/>
              </a:rPr>
              <a:t>/p/5387839.html</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4</a:t>
            </a:fld>
            <a:endParaRPr lang="zh-CN" altLang="en-US"/>
          </a:p>
        </p:txBody>
      </p:sp>
    </p:spTree>
    <p:extLst>
      <p:ext uri="{BB962C8B-B14F-4D97-AF65-F5344CB8AC3E}">
        <p14:creationId xmlns:p14="http://schemas.microsoft.com/office/powerpoint/2010/main" val="844988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9</a:t>
            </a:fld>
            <a:endParaRPr lang="zh-CN" altLang="en-US"/>
          </a:p>
        </p:txBody>
      </p:sp>
    </p:spTree>
    <p:extLst>
      <p:ext uri="{BB962C8B-B14F-4D97-AF65-F5344CB8AC3E}">
        <p14:creationId xmlns:p14="http://schemas.microsoft.com/office/powerpoint/2010/main" val="1129086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preprocessing</a:t>
            </a:r>
            <a:r>
              <a:rPr lang="zh-TW" altLang="en-US" sz="1200" b="0" i="0" kern="1200" dirty="0">
                <a:solidFill>
                  <a:schemeClr val="tx1"/>
                </a:solidFill>
                <a:effectLst/>
                <a:latin typeface="+mn-lt"/>
                <a:ea typeface="+mn-ea"/>
                <a:cs typeface="+mn-cs"/>
              </a:rPr>
              <a:t>這個類別中提供了一個</a:t>
            </a:r>
            <a:r>
              <a:rPr lang="en-US" sz="1200" b="0" i="0" kern="1200" dirty="0" err="1">
                <a:solidFill>
                  <a:schemeClr val="tx1"/>
                </a:solidFill>
                <a:effectLst/>
                <a:latin typeface="+mn-lt"/>
                <a:ea typeface="+mn-ea"/>
                <a:cs typeface="+mn-cs"/>
              </a:rPr>
              <a:t>StandarScaler方法，我們可以使用fit</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函式先</a:t>
            </a:r>
            <a:r>
              <a:rPr lang="zh-TW" altLang="en-US" sz="1200" b="0" i="0" kern="1200" dirty="0">
                <a:solidFill>
                  <a:schemeClr val="tx1"/>
                </a:solidFill>
                <a:effectLst/>
                <a:latin typeface="+mn-lt"/>
                <a:ea typeface="+mn-ea"/>
                <a:cs typeface="+mn-cs"/>
              </a:rPr>
              <a:t>對訓練數據做標準化轉換並儲存成一個</a:t>
            </a:r>
            <a:r>
              <a:rPr lang="en-US" altLang="zh-TW" sz="1200" b="0" i="0" kern="1200" dirty="0">
                <a:solidFill>
                  <a:schemeClr val="tx1"/>
                </a:solidFill>
                <a:effectLst/>
                <a:latin typeface="+mn-lt"/>
                <a:ea typeface="+mn-ea"/>
                <a:cs typeface="+mn-cs"/>
              </a:rPr>
              <a:t>scaler</a:t>
            </a:r>
            <a:r>
              <a:rPr lang="zh-TW" altLang="en-US" sz="1200" b="0" i="0" kern="1200" dirty="0">
                <a:solidFill>
                  <a:schemeClr val="tx1"/>
                </a:solidFill>
                <a:effectLst/>
                <a:latin typeface="+mn-lt"/>
                <a:ea typeface="+mn-ea"/>
                <a:cs typeface="+mn-cs"/>
              </a:rPr>
              <a:t>。未來有新的資料要進行縮放時可以直接呼叫，就不用再重新把數據放在一起再計算一次了。此方法也不會因為訓練集和測試集的資料分佈不同而導致有縮放上的誤差狀況發生</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它可以在訓練數據集上做了標準轉換操作之後，把相同的轉換應用到測試訓練集中。</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zh-TW" altLang="en-US" sz="1200" b="1" i="0" kern="1200" dirty="0">
                <a:solidFill>
                  <a:schemeClr val="tx1"/>
                </a:solidFill>
                <a:effectLst/>
                <a:latin typeface="+mn-lt"/>
                <a:ea typeface="+mn-ea"/>
                <a:cs typeface="+mn-cs"/>
              </a:rPr>
              <a:t>標準化（</a:t>
            </a:r>
            <a:r>
              <a:rPr lang="en-US" sz="1200" b="1" i="0" kern="1200" dirty="0">
                <a:solidFill>
                  <a:schemeClr val="tx1"/>
                </a:solidFill>
                <a:effectLst/>
                <a:latin typeface="+mn-lt"/>
                <a:ea typeface="+mn-ea"/>
                <a:cs typeface="+mn-cs"/>
              </a:rPr>
              <a:t>Z-Score）</a:t>
            </a:r>
            <a:endParaRPr lang="en-US" altLang="zh-TW"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我們還可以用訓練數據的均值和方差來對測試數據進行相同的標準化處理。</a:t>
            </a:r>
            <a:r>
              <a:rPr lang="en-US" sz="1200" b="0" i="0" u="none" strike="noStrike" kern="1200" dirty="0">
                <a:solidFill>
                  <a:schemeClr val="tx1"/>
                </a:solidFill>
                <a:effectLst/>
                <a:latin typeface="+mn-lt"/>
                <a:ea typeface="+mn-ea"/>
                <a:cs typeface="+mn-cs"/>
                <a:hlinkClick r:id="rId3"/>
              </a:rPr>
              <a:t>sklearn.preprocessing.StandardScaler()</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16</a:t>
            </a:fld>
            <a:endParaRPr lang="zh-CN" altLang="en-US"/>
          </a:p>
        </p:txBody>
      </p:sp>
    </p:spTree>
    <p:extLst>
      <p:ext uri="{BB962C8B-B14F-4D97-AF65-F5344CB8AC3E}">
        <p14:creationId xmlns:p14="http://schemas.microsoft.com/office/powerpoint/2010/main" val="2199405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當</a:t>
            </a:r>
            <a:r>
              <a:rPr lang="en-US" sz="1200" b="0" i="0" kern="1200" dirty="0" err="1">
                <a:solidFill>
                  <a:schemeClr val="tx1"/>
                </a:solidFill>
                <a:effectLst/>
                <a:latin typeface="+mn-lt"/>
                <a:ea typeface="+mn-ea"/>
                <a:cs typeface="+mn-cs"/>
              </a:rPr>
              <a:t>MinMaxScaler</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傳入一個參數</a:t>
            </a:r>
            <a:r>
              <a:rPr lang="en-US" sz="1200" b="0" i="0" kern="1200" dirty="0" err="1">
                <a:solidFill>
                  <a:schemeClr val="tx1"/>
                </a:solidFill>
                <a:effectLst/>
                <a:latin typeface="+mn-lt"/>
                <a:ea typeface="+mn-ea"/>
                <a:cs typeface="+mn-cs"/>
              </a:rPr>
              <a:t>feature_range</a:t>
            </a:r>
            <a:r>
              <a:rPr lang="en-US" sz="1200" b="0" i="0" kern="1200" dirty="0">
                <a:solidFill>
                  <a:schemeClr val="tx1"/>
                </a:solidFill>
                <a:effectLst/>
                <a:latin typeface="+mn-lt"/>
                <a:ea typeface="+mn-ea"/>
                <a:cs typeface="+mn-cs"/>
              </a:rPr>
              <a:t>=(min, max)，</a:t>
            </a:r>
            <a:r>
              <a:rPr lang="zh-TW" altLang="en-US" sz="1200" b="0" i="0" kern="1200" dirty="0">
                <a:solidFill>
                  <a:schemeClr val="tx1"/>
                </a:solidFill>
                <a:effectLst/>
                <a:latin typeface="+mn-lt"/>
                <a:ea typeface="+mn-ea"/>
                <a:cs typeface="+mn-cs"/>
              </a:rPr>
              <a:t>我們可以將數據縮放到我們想要的範圍內。</a:t>
            </a:r>
            <a:r>
              <a:rPr lang="en-US" sz="1200" b="0" i="0" u="none" strike="noStrike" kern="1200" dirty="0">
                <a:solidFill>
                  <a:schemeClr val="tx1"/>
                </a:solidFill>
                <a:effectLst/>
                <a:latin typeface="+mn-lt"/>
                <a:ea typeface="+mn-ea"/>
                <a:cs typeface="+mn-cs"/>
                <a:hlinkClick r:id="rId3"/>
              </a:rPr>
              <a:t>sklearn.preprocessing.MinMaxScaler()</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17</a:t>
            </a:fld>
            <a:endParaRPr lang="zh-CN" altLang="en-US"/>
          </a:p>
        </p:txBody>
      </p:sp>
    </p:spTree>
    <p:extLst>
      <p:ext uri="{BB962C8B-B14F-4D97-AF65-F5344CB8AC3E}">
        <p14:creationId xmlns:p14="http://schemas.microsoft.com/office/powerpoint/2010/main" val="3168320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我們還可以將數據限制在</a:t>
            </a:r>
            <a:r>
              <a:rPr lang="en-US" altLang="zh-TW" sz="1200" b="0" i="0" kern="1200" dirty="0">
                <a:solidFill>
                  <a:schemeClr val="tx1"/>
                </a:solidFill>
                <a:effectLst/>
                <a:latin typeface="+mn-lt"/>
                <a:ea typeface="+mn-ea"/>
                <a:cs typeface="+mn-cs"/>
              </a:rPr>
              <a:t>[-1</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1]</a:t>
            </a:r>
            <a:r>
              <a:rPr lang="zh-TW" altLang="en-US" sz="1200" b="0" i="0" kern="1200" dirty="0">
                <a:solidFill>
                  <a:schemeClr val="tx1"/>
                </a:solidFill>
                <a:effectLst/>
                <a:latin typeface="+mn-lt"/>
                <a:ea typeface="+mn-ea"/>
                <a:cs typeface="+mn-cs"/>
              </a:rPr>
              <a:t>之間，通過除以每個特徵的最大絕對值。</a:t>
            </a:r>
            <a:r>
              <a:rPr lang="en-US" sz="1200" b="0" i="0" u="none" strike="noStrike" kern="1200" dirty="0">
                <a:solidFill>
                  <a:schemeClr val="tx1"/>
                </a:solidFill>
                <a:effectLst/>
                <a:latin typeface="+mn-lt"/>
                <a:ea typeface="+mn-ea"/>
                <a:cs typeface="+mn-cs"/>
                <a:hlinkClick r:id="rId3"/>
              </a:rPr>
              <a:t>sklearn.preprocessing.MaxAbsScaler()</a:t>
            </a:r>
            <a:endParaRPr lang="en-US" altLang="zh-TW"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每一行數  </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使用每一行絕對值得最大數</a:t>
            </a:r>
            <a:br>
              <a:rPr lang="zh-TW" altLang="en-US" dirty="0"/>
            </a:br>
            <a:br>
              <a:rPr lang="zh-TW" altLang="en-US" dirty="0"/>
            </a:br>
            <a:r>
              <a:rPr lang="en-US" sz="1200" b="0" i="0" kern="1200" dirty="0">
                <a:solidFill>
                  <a:schemeClr val="tx1"/>
                </a:solidFill>
                <a:effectLst/>
                <a:latin typeface="+mn-lt"/>
                <a:ea typeface="+mn-ea"/>
                <a:cs typeface="+mn-cs"/>
              </a:rPr>
              <a:t>X = X / </a:t>
            </a:r>
            <a:r>
              <a:rPr lang="en-US" sz="1200" b="0" i="0" kern="1200" dirty="0" err="1">
                <a:solidFill>
                  <a:schemeClr val="tx1"/>
                </a:solidFill>
                <a:effectLst/>
                <a:latin typeface="+mn-lt"/>
                <a:ea typeface="+mn-ea"/>
                <a:cs typeface="+mn-cs"/>
              </a:rPr>
              <a:t>X.max</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18</a:t>
            </a:fld>
            <a:endParaRPr lang="zh-CN" altLang="en-US"/>
          </a:p>
        </p:txBody>
      </p:sp>
    </p:spTree>
    <p:extLst>
      <p:ext uri="{BB962C8B-B14F-4D97-AF65-F5344CB8AC3E}">
        <p14:creationId xmlns:p14="http://schemas.microsoft.com/office/powerpoint/2010/main" val="1784258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當數據集中含有離群值時，使用</a:t>
            </a:r>
            <a:r>
              <a:rPr lang="en-US" altLang="zh-TW" sz="1200" b="0" i="0" kern="1200" dirty="0">
                <a:solidFill>
                  <a:schemeClr val="tx1"/>
                </a:solidFill>
                <a:effectLst/>
                <a:latin typeface="+mn-lt"/>
                <a:ea typeface="+mn-ea"/>
                <a:cs typeface="+mn-cs"/>
              </a:rPr>
              <a:t>z-score</a:t>
            </a:r>
            <a:r>
              <a:rPr lang="zh-TW" altLang="en-US" sz="1200" b="0" i="0" kern="1200" dirty="0">
                <a:solidFill>
                  <a:schemeClr val="tx1"/>
                </a:solidFill>
                <a:effectLst/>
                <a:latin typeface="+mn-lt"/>
                <a:ea typeface="+mn-ea"/>
                <a:cs typeface="+mn-cs"/>
              </a:rPr>
              <a:t>進行標準化，但是經過標準化後的數據並不理想。因為這些離群值影響了縮放的標準，導致在標準化之後容易失去離群的那些特徵。此方法可以針對這些離群值做標準化處理。</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每數 </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中位數</a:t>
            </a:r>
            <a:r>
              <a:rPr lang="en-US" altLang="zh-TW" sz="1200" b="0" i="0" kern="1200" dirty="0">
                <a:solidFill>
                  <a:schemeClr val="tx1"/>
                </a:solidFill>
                <a:effectLst/>
                <a:latin typeface="+mn-lt"/>
                <a:ea typeface="+mn-ea"/>
                <a:cs typeface="+mn-cs"/>
              </a:rPr>
              <a:t>) / </a:t>
            </a:r>
            <a:r>
              <a:rPr lang="zh-TW" altLang="en-US" sz="1200" b="0" i="0" kern="1200" dirty="0">
                <a:solidFill>
                  <a:schemeClr val="tx1"/>
                </a:solidFill>
                <a:effectLst/>
                <a:latin typeface="+mn-lt"/>
                <a:ea typeface="+mn-ea"/>
                <a:cs typeface="+mn-cs"/>
              </a:rPr>
              <a:t>四分位距</a:t>
            </a:r>
            <a:endParaRPr lang="en-US" altLang="zh-TW"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其中</a:t>
            </a:r>
            <a:r>
              <a:rPr lang="en-US" sz="1200" b="0" i="0" u="none" strike="noStrike" kern="1200" dirty="0" err="1">
                <a:solidFill>
                  <a:schemeClr val="tx1"/>
                </a:solidFill>
                <a:effectLst/>
                <a:latin typeface="+mn-lt"/>
                <a:ea typeface="+mn-ea"/>
                <a:cs typeface="+mn-cs"/>
              </a:rPr>
              <a:t>viv_i</a:t>
            </a:r>
            <a:r>
              <a:rPr lang="en-US" sz="1200" b="0" i="1" kern="1200" dirty="0" err="1">
                <a:solidFill>
                  <a:schemeClr val="tx1"/>
                </a:solidFill>
                <a:effectLst/>
                <a:latin typeface="+mn-lt"/>
                <a:ea typeface="+mn-ea"/>
                <a:cs typeface="+mn-cs"/>
              </a:rPr>
              <a:t>vi</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表示样本的某个值。</a:t>
            </a:r>
            <a:r>
              <a:rPr lang="en-US" sz="1200" b="0" i="0" u="none" strike="noStrike" kern="1200" dirty="0" err="1">
                <a:solidFill>
                  <a:schemeClr val="tx1"/>
                </a:solidFill>
                <a:effectLst/>
                <a:latin typeface="+mn-lt"/>
                <a:ea typeface="+mn-ea"/>
                <a:cs typeface="+mn-cs"/>
              </a:rPr>
              <a:t>medianmedian</a:t>
            </a:r>
            <a:r>
              <a:rPr lang="en-US" sz="1200" b="0" i="1" kern="1200" dirty="0" err="1">
                <a:solidFill>
                  <a:schemeClr val="tx1"/>
                </a:solidFill>
                <a:effectLst/>
                <a:latin typeface="+mn-lt"/>
                <a:ea typeface="+mn-ea"/>
                <a:cs typeface="+mn-cs"/>
              </a:rPr>
              <a:t>median</a:t>
            </a:r>
            <a:r>
              <a:rPr lang="zh-TW" altLang="en-US" sz="1200" b="0" i="0" kern="1200" dirty="0">
                <a:solidFill>
                  <a:schemeClr val="tx1"/>
                </a:solidFill>
                <a:effectLst/>
                <a:latin typeface="+mn-lt"/>
                <a:ea typeface="+mn-ea"/>
                <a:cs typeface="+mn-cs"/>
              </a:rPr>
              <a:t>是样本的中位数，</a:t>
            </a:r>
            <a:r>
              <a:rPr lang="en-US" sz="1200" b="0" i="0" u="none" strike="noStrike" kern="1200" dirty="0">
                <a:solidFill>
                  <a:schemeClr val="tx1"/>
                </a:solidFill>
                <a:effectLst/>
                <a:latin typeface="+mn-lt"/>
                <a:ea typeface="+mn-ea"/>
                <a:cs typeface="+mn-cs"/>
              </a:rPr>
              <a:t>IQRIQR</a:t>
            </a:r>
            <a:r>
              <a:rPr lang="en-US" sz="1200" b="0" i="1" kern="1200" dirty="0">
                <a:solidFill>
                  <a:schemeClr val="tx1"/>
                </a:solidFill>
                <a:effectLst/>
                <a:latin typeface="+mn-lt"/>
                <a:ea typeface="+mn-ea"/>
                <a:cs typeface="+mn-cs"/>
              </a:rPr>
              <a:t>IQR</a:t>
            </a:r>
            <a:r>
              <a:rPr lang="zh-TW" altLang="en-US" sz="1200" b="0" i="0" kern="1200" dirty="0">
                <a:solidFill>
                  <a:schemeClr val="tx1"/>
                </a:solidFill>
                <a:effectLst/>
                <a:latin typeface="+mn-lt"/>
                <a:ea typeface="+mn-ea"/>
                <a:cs typeface="+mn-cs"/>
              </a:rPr>
              <a:t>是样本的 </a:t>
            </a:r>
            <a:r>
              <a:rPr lang="zh-TW" altLang="en-US" dirty="0"/>
              <a:t>四分位距</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19</a:t>
            </a:fld>
            <a:endParaRPr lang="zh-CN" altLang="en-US"/>
          </a:p>
        </p:txBody>
      </p:sp>
    </p:spTree>
    <p:extLst>
      <p:ext uri="{BB962C8B-B14F-4D97-AF65-F5344CB8AC3E}">
        <p14:creationId xmlns:p14="http://schemas.microsoft.com/office/powerpoint/2010/main" val="249948559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2.jp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hyperlink" Target="http://www.officeplus.cn/Template/Home.shtml" TargetMode="Externa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pic>
        <p:nvPicPr>
          <p:cNvPr id="10" name="Picture 9">
            <a:extLst>
              <a:ext uri="{FF2B5EF4-FFF2-40B4-BE49-F238E27FC236}">
                <a16:creationId xmlns:a16="http://schemas.microsoft.com/office/drawing/2014/main" id="{23B5F092-6AAF-6C44-A747-FAB0F0A409C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86534" y="5595813"/>
            <a:ext cx="818931" cy="818931"/>
          </a:xfrm>
          <a:prstGeom prst="rect">
            <a:avLst/>
          </a:prstGeom>
        </p:spPr>
      </p:pic>
      <p:sp>
        <p:nvSpPr>
          <p:cNvPr id="16" name="文本占位符 11">
            <a:extLst>
              <a:ext uri="{FF2B5EF4-FFF2-40B4-BE49-F238E27FC236}">
                <a16:creationId xmlns:a16="http://schemas.microsoft.com/office/drawing/2014/main" id="{E3E601F6-F35B-824B-A76E-D634F5876739}"/>
              </a:ext>
            </a:extLst>
          </p:cNvPr>
          <p:cNvSpPr>
            <a:spLocks noGrp="1"/>
          </p:cNvSpPr>
          <p:nvPr>
            <p:ph type="body" sz="quarter" idx="14" hasCustomPrompt="1"/>
          </p:nvPr>
        </p:nvSpPr>
        <p:spPr>
          <a:xfrm>
            <a:off x="4693915" y="6407685"/>
            <a:ext cx="2804166" cy="341632"/>
          </a:xfrm>
          <a:prstGeom prst="rect">
            <a:avLst/>
          </a:prstGeom>
        </p:spPr>
        <p:txBody>
          <a:bodyPr wrap="square">
            <a:spAutoFit/>
          </a:bodyPr>
          <a:lstStyle>
            <a:lvl1pPr marL="0" indent="0" algn="ctr">
              <a:buNone/>
              <a:defRPr sz="1800" b="0">
                <a:solidFill>
                  <a:schemeClr val="accent4"/>
                </a:solidFill>
              </a:defRPr>
            </a:lvl1pPr>
          </a:lstStyle>
          <a:p>
            <a:pPr lvl="0"/>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3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8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5248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2091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目錄</a:t>
            </a:r>
            <a:endParaRPr lang="en-US" altLang="zh-CN" dirty="0"/>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4" name="文本占位符 11"/>
          <p:cNvSpPr>
            <a:spLocks noGrp="1"/>
          </p:cNvSpPr>
          <p:nvPr>
            <p:ph type="body" sz="quarter" idx="13" hasCustomPrompt="1"/>
          </p:nvPr>
        </p:nvSpPr>
        <p:spPr>
          <a:xfrm>
            <a:off x="1416989" y="186597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9" name="文本占位符 11"/>
          <p:cNvSpPr>
            <a:spLocks noGrp="1"/>
          </p:cNvSpPr>
          <p:nvPr>
            <p:ph type="body" sz="quarter" idx="18" hasCustomPrompt="1"/>
          </p:nvPr>
        </p:nvSpPr>
        <p:spPr>
          <a:xfrm>
            <a:off x="1416989" y="3148727"/>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31" name="文本占位符 11"/>
          <p:cNvSpPr>
            <a:spLocks noGrp="1"/>
          </p:cNvSpPr>
          <p:nvPr>
            <p:ph type="body" sz="quarter" idx="20" hasCustomPrompt="1"/>
          </p:nvPr>
        </p:nvSpPr>
        <p:spPr>
          <a:xfrm>
            <a:off x="1416989" y="440839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Tree>
    <p:extLst>
      <p:ext uri="{BB962C8B-B14F-4D97-AF65-F5344CB8AC3E}">
        <p14:creationId xmlns:p14="http://schemas.microsoft.com/office/powerpoint/2010/main"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kern="0" dirty="0"/>
              <a:t>工作回顧</a:t>
            </a:r>
          </a:p>
        </p:txBody>
      </p:sp>
    </p:spTree>
    <p:extLst>
      <p:ext uri="{BB962C8B-B14F-4D97-AF65-F5344CB8AC3E}">
        <p14:creationId xmlns:p14="http://schemas.microsoft.com/office/powerpoint/2010/main"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9" name="文本占位符 11"/>
          <p:cNvSpPr>
            <a:spLocks noGrp="1"/>
          </p:cNvSpPr>
          <p:nvPr>
            <p:ph type="body" sz="quarter" idx="10" hasCustomPrompt="1"/>
          </p:nvPr>
        </p:nvSpPr>
        <p:spPr>
          <a:xfrm>
            <a:off x="992875" y="245402"/>
            <a:ext cx="9315782"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chemeClr val="accent3">
                    <a:lumMod val="2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新增標題</a:t>
            </a:r>
          </a:p>
        </p:txBody>
      </p:sp>
      <p:sp>
        <p:nvSpPr>
          <p:cNvPr id="2" name="Rectangle 1">
            <a:extLst>
              <a:ext uri="{FF2B5EF4-FFF2-40B4-BE49-F238E27FC236}">
                <a16:creationId xmlns:a16="http://schemas.microsoft.com/office/drawing/2014/main" id="{059DF8AF-F7BC-464A-963A-E815F73D943A}"/>
              </a:ext>
            </a:extLst>
          </p:cNvPr>
          <p:cNvSpPr/>
          <p:nvPr userDrawn="1"/>
        </p:nvSpPr>
        <p:spPr>
          <a:xfrm>
            <a:off x="0" y="64008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F43D448E-F027-6540-838F-D9E2AE199B22}"/>
              </a:ext>
            </a:extLst>
          </p:cNvPr>
          <p:cNvPicPr>
            <a:picLocks noChangeAspect="1"/>
          </p:cNvPicPr>
          <p:nvPr userDrawn="1"/>
        </p:nvPicPr>
        <p:blipFill>
          <a:blip r:embed="rId2"/>
          <a:stretch>
            <a:fillRect/>
          </a:stretch>
        </p:blipFill>
        <p:spPr>
          <a:xfrm>
            <a:off x="11391900" y="6159500"/>
            <a:ext cx="635000" cy="635000"/>
          </a:xfrm>
          <a:prstGeom prst="ellipse">
            <a:avLst/>
          </a:prstGeom>
          <a:ln w="19050" cap="rnd">
            <a:solidFill>
              <a:srgbClr val="333333"/>
            </a:solidFill>
          </a:ln>
          <a:effectLst>
            <a:outerShdw blurRad="381000" dist="292100" dir="5400000" sx="36000" sy="36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sp>
        <p:nvSpPr>
          <p:cNvPr id="19" name="Intelligent Information Retrieval Laboratory">
            <a:extLst>
              <a:ext uri="{FF2B5EF4-FFF2-40B4-BE49-F238E27FC236}">
                <a16:creationId xmlns:a16="http://schemas.microsoft.com/office/drawing/2014/main" id="{5E6F16E5-D28B-0E43-BD8C-EBB042CBDF03}"/>
              </a:ext>
            </a:extLst>
          </p:cNvPr>
          <p:cNvSpPr txBox="1"/>
          <p:nvPr userDrawn="1"/>
        </p:nvSpPr>
        <p:spPr>
          <a:xfrm>
            <a:off x="165101" y="6420527"/>
            <a:ext cx="2590800" cy="45204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第</a:t>
            </a:r>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12</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屆 </a:t>
            </a:r>
            <a:r>
              <a:rPr kumimoji="0" lang="en-US" sz="2000" b="0" i="0" u="none" strike="noStrike" cap="none" spc="0" normalizeH="0" baseline="0" dirty="0" err="1">
                <a:ln>
                  <a:noFill/>
                </a:ln>
                <a:solidFill>
                  <a:srgbClr val="FFFFFF"/>
                </a:solidFill>
                <a:effectLst/>
                <a:uFillTx/>
                <a:latin typeface="Helvetica Neue Bold Condensed"/>
                <a:ea typeface="Helvetica Neue Bold Condensed"/>
                <a:cs typeface="Helvetica Neue Bold Condensed"/>
                <a:sym typeface="Helvetica Neue Bold Condensed"/>
              </a:rPr>
              <a:t>iT</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邦</a:t>
            </a:r>
            <a:r>
              <a:rPr kumimoji="0" lang="zh-TW" altLang="en-US" sz="14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幫忙</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 鐵人賽</a:t>
            </a:r>
            <a:endParaRPr sz="1800" dirty="0"/>
          </a:p>
        </p:txBody>
      </p:sp>
      <p:sp>
        <p:nvSpPr>
          <p:cNvPr id="22" name="Intelligent Information Retrieval Laboratory">
            <a:extLst>
              <a:ext uri="{FF2B5EF4-FFF2-40B4-BE49-F238E27FC236}">
                <a16:creationId xmlns:a16="http://schemas.microsoft.com/office/drawing/2014/main" id="{09812CDF-D245-2149-A588-0CC7A5F784A4}"/>
              </a:ext>
            </a:extLst>
          </p:cNvPr>
          <p:cNvSpPr txBox="1"/>
          <p:nvPr userDrawn="1"/>
        </p:nvSpPr>
        <p:spPr>
          <a:xfrm>
            <a:off x="7721600" y="6434154"/>
            <a:ext cx="1219200" cy="3904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影片教學組</a:t>
            </a:r>
            <a:endParaRPr sz="1800" dirty="0"/>
          </a:p>
        </p:txBody>
      </p:sp>
      <p:pic>
        <p:nvPicPr>
          <p:cNvPr id="1028" name="Picture 4" descr="Youtube logo | Logok">
            <a:extLst>
              <a:ext uri="{FF2B5EF4-FFF2-40B4-BE49-F238E27FC236}">
                <a16:creationId xmlns:a16="http://schemas.microsoft.com/office/drawing/2014/main" id="{3E95639D-1946-2F42-8AF5-4252EF9D19D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97901" y="626935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650D5BE-C0A8-2045-9592-EFFD38D0FC9D}"/>
              </a:ext>
            </a:extLst>
          </p:cNvPr>
          <p:cNvPicPr>
            <a:picLocks noChangeAspect="1" noChangeArrowheads="1"/>
          </p:cNvPicPr>
          <p:nvPr userDrawn="1"/>
        </p:nvPicPr>
        <p:blipFill>
          <a:blip r:embed="rId4"/>
          <a:srcRect/>
          <a:stretch/>
        </p:blipFill>
        <p:spPr bwMode="auto">
          <a:xfrm>
            <a:off x="9282299" y="5865999"/>
            <a:ext cx="1526800" cy="1526800"/>
          </a:xfrm>
          <a:prstGeom prst="rect">
            <a:avLst/>
          </a:prstGeom>
          <a:noFill/>
          <a:extLst>
            <a:ext uri="{909E8E84-426E-40DD-AFC4-6F175D3DCCD1}">
              <a14:hiddenFill xmlns:a14="http://schemas.microsoft.com/office/drawing/2010/main">
                <a:solidFill>
                  <a:srgbClr val="FFFFFF"/>
                </a:solidFill>
              </a14:hiddenFill>
            </a:ext>
          </a:extLst>
        </p:spPr>
      </p:pic>
      <p:sp>
        <p:nvSpPr>
          <p:cNvPr id="27" name="Intelligent Information Retrieval Laboratory">
            <a:extLst>
              <a:ext uri="{FF2B5EF4-FFF2-40B4-BE49-F238E27FC236}">
                <a16:creationId xmlns:a16="http://schemas.microsoft.com/office/drawing/2014/main" id="{D788CA4D-AC32-DA46-B29E-55DB6CC6FD03}"/>
              </a:ext>
            </a:extLst>
          </p:cNvPr>
          <p:cNvSpPr txBox="1"/>
          <p:nvPr userDrawn="1"/>
        </p:nvSpPr>
        <p:spPr>
          <a:xfrm>
            <a:off x="9481250" y="6437363"/>
            <a:ext cx="1219200" cy="3904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10</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程式中</a:t>
            </a:r>
            <a:endParaRPr sz="1800" dirty="0"/>
          </a:p>
        </p:txBody>
      </p:sp>
      <p:sp>
        <p:nvSpPr>
          <p:cNvPr id="28" name="幻燈片編號">
            <a:extLst>
              <a:ext uri="{FF2B5EF4-FFF2-40B4-BE49-F238E27FC236}">
                <a16:creationId xmlns:a16="http://schemas.microsoft.com/office/drawing/2014/main" id="{55FA7910-9027-6341-856E-9C914D4D83E7}"/>
              </a:ext>
            </a:extLst>
          </p:cNvPr>
          <p:cNvSpPr txBox="1">
            <a:spLocks/>
          </p:cNvSpPr>
          <p:nvPr userDrawn="1"/>
        </p:nvSpPr>
        <p:spPr>
          <a:xfrm>
            <a:off x="10908574" y="6484620"/>
            <a:ext cx="383850" cy="373380"/>
          </a:xfrm>
          <a:prstGeom prst="rect">
            <a:avLst/>
          </a:prstGeom>
        </p:spPr>
        <p:txBody>
          <a:bodyPr/>
          <a:lstStyle>
            <a:defPPr>
              <a:defRPr lang="zh-CN"/>
            </a:defPPr>
            <a:lvl1pPr marL="0" algn="l" defTabSz="914377" rtl="0" eaLnBrk="1" latinLnBrk="0" hangingPunct="1">
              <a:defRPr sz="1800" b="1" kern="1200">
                <a:solidFill>
                  <a:srgbClr val="FFFFFF"/>
                </a:solidFill>
                <a:latin typeface="Helvetica Neue"/>
                <a:ea typeface="Helvetica Neue"/>
                <a:cs typeface="Helvetica Neue"/>
                <a:sym typeface="Helvetica Neue"/>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6CB4B4D-7CA3-9044-876B-883B54F8677D}" type="slidenum">
              <a:rPr lang="en-TW" sz="1400" b="0" smtClean="0"/>
              <a:pPr/>
              <a:t>‹#›</a:t>
            </a:fld>
            <a:endParaRPr lang="en-TW" b="0" dirty="0"/>
          </a:p>
        </p:txBody>
      </p:sp>
      <p:sp>
        <p:nvSpPr>
          <p:cNvPr id="15" name="平行四边形 4">
            <a:extLst>
              <a:ext uri="{FF2B5EF4-FFF2-40B4-BE49-F238E27FC236}">
                <a16:creationId xmlns:a16="http://schemas.microsoft.com/office/drawing/2014/main" id="{73AB533F-F50F-CF47-8458-8A525E38F16A}"/>
              </a:ext>
            </a:extLst>
          </p:cNvPr>
          <p:cNvSpPr/>
          <p:nvPr userDrawn="1"/>
        </p:nvSpPr>
        <p:spPr>
          <a:xfrm>
            <a:off x="744124" y="279736"/>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5">
            <a:extLst>
              <a:ext uri="{FF2B5EF4-FFF2-40B4-BE49-F238E27FC236}">
                <a16:creationId xmlns:a16="http://schemas.microsoft.com/office/drawing/2014/main" id="{7A38506B-EE1A-6F4F-B850-269097F75DB8}"/>
              </a:ext>
            </a:extLst>
          </p:cNvPr>
          <p:cNvSpPr/>
          <p:nvPr userDrawn="1"/>
        </p:nvSpPr>
        <p:spPr>
          <a:xfrm>
            <a:off x="551585" y="279736"/>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6">
            <a:extLst>
              <a:ext uri="{FF2B5EF4-FFF2-40B4-BE49-F238E27FC236}">
                <a16:creationId xmlns:a16="http://schemas.microsoft.com/office/drawing/2014/main" id="{0CC262FD-DD0A-DB44-92EE-7A2F2AEFDB92}"/>
              </a:ext>
            </a:extLst>
          </p:cNvPr>
          <p:cNvSpPr/>
          <p:nvPr userDrawn="1"/>
        </p:nvSpPr>
        <p:spPr>
          <a:xfrm>
            <a:off x="341334" y="279735"/>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平行四边形 7">
            <a:extLst>
              <a:ext uri="{FF2B5EF4-FFF2-40B4-BE49-F238E27FC236}">
                <a16:creationId xmlns:a16="http://schemas.microsoft.com/office/drawing/2014/main" id="{C3A4B90F-BEA8-C246-A22A-905C3336C709}"/>
              </a:ext>
            </a:extLst>
          </p:cNvPr>
          <p:cNvSpPr/>
          <p:nvPr userDrawn="1"/>
        </p:nvSpPr>
        <p:spPr>
          <a:xfrm>
            <a:off x="139170" y="279737"/>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點此處添加標題</a:t>
            </a:r>
          </a:p>
        </p:txBody>
      </p:sp>
    </p:spTree>
    <p:extLst>
      <p:ext uri="{BB962C8B-B14F-4D97-AF65-F5344CB8AC3E}">
        <p14:creationId xmlns:p14="http://schemas.microsoft.com/office/powerpoint/2010/main"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10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3606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tif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pn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33.gif"/><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327400" y="1123404"/>
            <a:ext cx="5537200" cy="1685077"/>
          </a:xfrm>
        </p:spPr>
        <p:txBody>
          <a:bodyPr/>
          <a:lstStyle/>
          <a:p>
            <a:r>
              <a:rPr lang="en-US" altLang="zh-CN" sz="11500" dirty="0"/>
              <a:t>Day 5</a:t>
            </a:r>
            <a:endParaRPr lang="zh-CN" altLang="en-US" sz="11500" dirty="0"/>
          </a:p>
        </p:txBody>
      </p:sp>
      <p:sp>
        <p:nvSpPr>
          <p:cNvPr id="3" name="文本占位符 2"/>
          <p:cNvSpPr>
            <a:spLocks noGrp="1"/>
          </p:cNvSpPr>
          <p:nvPr>
            <p:ph type="body" sz="quarter" idx="12"/>
          </p:nvPr>
        </p:nvSpPr>
        <p:spPr>
          <a:xfrm>
            <a:off x="2628900" y="3292990"/>
            <a:ext cx="6934200" cy="757130"/>
          </a:xfrm>
        </p:spPr>
        <p:txBody>
          <a:bodyPr/>
          <a:lstStyle/>
          <a:p>
            <a:r>
              <a:rPr lang="zh-CN" altLang="en-US" dirty="0"/>
              <a:t>資料清理</a:t>
            </a:r>
            <a:r>
              <a:rPr lang="en-US" altLang="zh-CN" dirty="0"/>
              <a:t>&amp;</a:t>
            </a:r>
            <a:r>
              <a:rPr lang="zh-CN" altLang="en-US" dirty="0"/>
              <a:t>前處理</a:t>
            </a:r>
          </a:p>
        </p:txBody>
      </p:sp>
      <p:sp>
        <p:nvSpPr>
          <p:cNvPr id="4" name="文本占位符 3"/>
          <p:cNvSpPr>
            <a:spLocks noGrp="1"/>
          </p:cNvSpPr>
          <p:nvPr>
            <p:ph type="body" sz="quarter" idx="13"/>
          </p:nvPr>
        </p:nvSpPr>
        <p:spPr/>
        <p:txBody>
          <a:bodyPr/>
          <a:lstStyle/>
          <a:p>
            <a:r>
              <a:rPr lang="en-US" altLang="zh-CN" dirty="0"/>
              <a:t>[</a:t>
            </a:r>
            <a:r>
              <a:rPr lang="zh-CN" altLang="en-US" dirty="0"/>
              <a:t>全民瘋</a:t>
            </a:r>
            <a:r>
              <a:rPr lang="en-US" altLang="zh-CN" dirty="0"/>
              <a:t>AI</a:t>
            </a:r>
            <a:r>
              <a:rPr lang="zh-CN" altLang="en-US" dirty="0"/>
              <a:t>系列</a:t>
            </a:r>
            <a:r>
              <a:rPr lang="en-US" altLang="zh-CN" dirty="0"/>
              <a:t>]</a:t>
            </a:r>
          </a:p>
        </p:txBody>
      </p:sp>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32553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7C5488-205F-3F4E-99A7-0199969D6673}"/>
              </a:ext>
            </a:extLst>
          </p:cNvPr>
          <p:cNvSpPr>
            <a:spLocks noGrp="1"/>
          </p:cNvSpPr>
          <p:nvPr>
            <p:ph type="body" sz="quarter" idx="10"/>
          </p:nvPr>
        </p:nvSpPr>
        <p:spPr/>
        <p:txBody>
          <a:bodyPr/>
          <a:lstStyle/>
          <a:p>
            <a:r>
              <a:rPr lang="en-US" dirty="0" err="1"/>
              <a:t>鳶尾花朵</a:t>
            </a:r>
            <a:r>
              <a:rPr lang="en-US" dirty="0"/>
              <a:t>(iris)</a:t>
            </a:r>
            <a:r>
              <a:rPr lang="en-US" dirty="0" err="1"/>
              <a:t>資料集一覽</a:t>
            </a:r>
            <a:endParaRPr lang="en-TW" dirty="0"/>
          </a:p>
        </p:txBody>
      </p:sp>
      <p:sp>
        <p:nvSpPr>
          <p:cNvPr id="6" name="Text Placeholder 1">
            <a:extLst>
              <a:ext uri="{FF2B5EF4-FFF2-40B4-BE49-F238E27FC236}">
                <a16:creationId xmlns:a16="http://schemas.microsoft.com/office/drawing/2014/main" id="{A069F8AA-46D3-AA4F-A704-046F61ECF061}"/>
              </a:ext>
            </a:extLst>
          </p:cNvPr>
          <p:cNvSpPr txBox="1">
            <a:spLocks/>
          </p:cNvSpPr>
          <p:nvPr/>
        </p:nvSpPr>
        <p:spPr>
          <a:xfrm>
            <a:off x="815993" y="1173106"/>
            <a:ext cx="8229153" cy="11499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457200" marR="0" lvl="0" indent="-342900" algn="l" defTabSz="914400" rtl="0" eaLnBrk="1" fontAlgn="auto" latinLnBrk="0" hangingPunct="1">
              <a:lnSpc>
                <a:spcPct val="115000"/>
              </a:lnSpc>
              <a:spcBef>
                <a:spcPts val="0"/>
              </a:spcBef>
              <a:spcAft>
                <a:spcPts val="0"/>
              </a:spcAft>
              <a:buClr>
                <a:srgbClr val="D66962"/>
              </a:buClr>
              <a:buSzPts val="1800"/>
              <a:buFont typeface="Calibri"/>
              <a:buChar char="●"/>
              <a:tabLst/>
              <a:defRPr/>
            </a:pPr>
            <a:r>
              <a:rPr kumimoji="0" lang="en-US" sz="2400" b="0" i="0" u="none" strike="noStrike" kern="0" cap="none" spc="0" normalizeH="0" baseline="0" noProof="0" dirty="0">
                <a:ln>
                  <a:noFill/>
                </a:ln>
                <a:solidFill>
                  <a:srgbClr val="595959"/>
                </a:solidFill>
                <a:effectLst/>
                <a:uLnTx/>
                <a:uFillTx/>
                <a:latin typeface="+mj-lt"/>
                <a:cs typeface="Calibri"/>
                <a:sym typeface="Calibri"/>
              </a:rPr>
              <a:t>總共有</a:t>
            </a:r>
            <a:r>
              <a:rPr kumimoji="0" lang="en-US" sz="2400" b="0" i="0" u="none" strike="noStrike" kern="0" cap="none" spc="0" normalizeH="0" baseline="0" noProof="0" dirty="0">
                <a:ln>
                  <a:noFill/>
                </a:ln>
                <a:solidFill>
                  <a:srgbClr val="C00000"/>
                </a:solidFill>
                <a:effectLst/>
                <a:uLnTx/>
                <a:uFillTx/>
                <a:latin typeface="+mj-lt"/>
                <a:cs typeface="Calibri"/>
                <a:sym typeface="Calibri"/>
              </a:rPr>
              <a:t>4個</a:t>
            </a:r>
            <a:r>
              <a:rPr kumimoji="0" lang="en-US" sz="2400" b="0" i="0" u="none" strike="noStrike" kern="0" cap="none" spc="0" normalizeH="0" baseline="0" noProof="0" dirty="0">
                <a:ln>
                  <a:noFill/>
                </a:ln>
                <a:solidFill>
                  <a:srgbClr val="595959"/>
                </a:solidFill>
                <a:effectLst/>
                <a:uLnTx/>
                <a:uFillTx/>
                <a:latin typeface="+mj-lt"/>
                <a:cs typeface="Calibri"/>
                <a:sym typeface="Calibri"/>
              </a:rPr>
              <a:t>輸入,</a:t>
            </a:r>
            <a:r>
              <a:rPr kumimoji="0" lang="en-US" sz="2400" b="0" i="0" u="none" strike="noStrike" kern="0" cap="none" spc="0" normalizeH="0" baseline="0" noProof="0" dirty="0">
                <a:ln>
                  <a:noFill/>
                </a:ln>
                <a:solidFill>
                  <a:srgbClr val="C00000"/>
                </a:solidFill>
                <a:effectLst/>
                <a:uLnTx/>
                <a:uFillTx/>
                <a:latin typeface="+mj-lt"/>
                <a:cs typeface="Calibri"/>
                <a:sym typeface="Calibri"/>
              </a:rPr>
              <a:t>1個</a:t>
            </a:r>
            <a:r>
              <a:rPr kumimoji="0" lang="en-US" sz="2400" b="0" i="0" u="none" strike="noStrike" kern="0" cap="none" spc="0" normalizeH="0" baseline="0" noProof="0" dirty="0">
                <a:ln>
                  <a:noFill/>
                </a:ln>
                <a:solidFill>
                  <a:srgbClr val="595959"/>
                </a:solidFill>
                <a:effectLst/>
                <a:uLnTx/>
                <a:uFillTx/>
                <a:latin typeface="+mj-lt"/>
                <a:cs typeface="Calibri"/>
                <a:sym typeface="Calibri"/>
              </a:rPr>
              <a:t>輸出</a:t>
            </a:r>
          </a:p>
          <a:p>
            <a:pPr marL="457200" marR="0" lvl="0" indent="-342900" algn="l" defTabSz="914400" rtl="0" eaLnBrk="1" fontAlgn="auto" latinLnBrk="0" hangingPunct="1">
              <a:lnSpc>
                <a:spcPct val="115000"/>
              </a:lnSpc>
              <a:spcBef>
                <a:spcPts val="0"/>
              </a:spcBef>
              <a:spcAft>
                <a:spcPts val="0"/>
              </a:spcAft>
              <a:buClr>
                <a:srgbClr val="D66962"/>
              </a:buClr>
              <a:buSzPts val="1800"/>
              <a:buFont typeface="Calibri"/>
              <a:buChar char="●"/>
              <a:tabLst/>
              <a:defRPr/>
            </a:pPr>
            <a:r>
              <a:rPr kumimoji="0" lang="en-US" sz="2400" b="0" i="0" u="none" strike="noStrike" kern="0" cap="none" spc="0" normalizeH="0" baseline="0" noProof="0" dirty="0" err="1">
                <a:ln>
                  <a:noFill/>
                </a:ln>
                <a:solidFill>
                  <a:srgbClr val="595959"/>
                </a:solidFill>
                <a:effectLst/>
                <a:uLnTx/>
                <a:uFillTx/>
                <a:latin typeface="+mj-lt"/>
                <a:cs typeface="Calibri"/>
                <a:sym typeface="Calibri"/>
              </a:rPr>
              <a:t>資料特徵描述如下表</a:t>
            </a:r>
            <a:r>
              <a:rPr kumimoji="0" lang="en-US" sz="2400" b="0" i="0" u="none" strike="noStrike" kern="0" cap="none" spc="0" normalizeH="0" baseline="0" noProof="0" dirty="0">
                <a:ln>
                  <a:noFill/>
                </a:ln>
                <a:solidFill>
                  <a:srgbClr val="595959"/>
                </a:solidFill>
                <a:effectLst/>
                <a:uLnTx/>
                <a:uFillTx/>
                <a:latin typeface="+mj-lt"/>
                <a:cs typeface="Calibri"/>
                <a:sym typeface="Calibri"/>
              </a:rPr>
              <a:t>：</a:t>
            </a:r>
          </a:p>
        </p:txBody>
      </p:sp>
      <p:pic>
        <p:nvPicPr>
          <p:cNvPr id="7" name="Picture 6">
            <a:extLst>
              <a:ext uri="{FF2B5EF4-FFF2-40B4-BE49-F238E27FC236}">
                <a16:creationId xmlns:a16="http://schemas.microsoft.com/office/drawing/2014/main" id="{7CB54B55-6C9C-2944-AAD8-C4B66C08B1B8}"/>
              </a:ext>
            </a:extLst>
          </p:cNvPr>
          <p:cNvPicPr>
            <a:picLocks noChangeAspect="1"/>
          </p:cNvPicPr>
          <p:nvPr/>
        </p:nvPicPr>
        <p:blipFill>
          <a:blip r:embed="rId2"/>
          <a:stretch>
            <a:fillRect/>
          </a:stretch>
        </p:blipFill>
        <p:spPr>
          <a:xfrm>
            <a:off x="3157606" y="3479430"/>
            <a:ext cx="5488028" cy="2447661"/>
          </a:xfrm>
          <a:prstGeom prst="rect">
            <a:avLst/>
          </a:prstGeom>
        </p:spPr>
      </p:pic>
      <p:pic>
        <p:nvPicPr>
          <p:cNvPr id="9" name="Picture 8">
            <a:extLst>
              <a:ext uri="{FF2B5EF4-FFF2-40B4-BE49-F238E27FC236}">
                <a16:creationId xmlns:a16="http://schemas.microsoft.com/office/drawing/2014/main" id="{C2FB78CA-AFDA-1E4D-9C56-71B20AB80D4D}"/>
              </a:ext>
            </a:extLst>
          </p:cNvPr>
          <p:cNvPicPr>
            <a:picLocks noChangeAspect="1"/>
          </p:cNvPicPr>
          <p:nvPr/>
        </p:nvPicPr>
        <p:blipFill>
          <a:blip r:embed="rId3"/>
          <a:stretch>
            <a:fillRect/>
          </a:stretch>
        </p:blipFill>
        <p:spPr>
          <a:xfrm>
            <a:off x="3671758" y="2706535"/>
            <a:ext cx="4459724" cy="951878"/>
          </a:xfrm>
          <a:prstGeom prst="rect">
            <a:avLst/>
          </a:prstGeom>
        </p:spPr>
      </p:pic>
      <p:sp>
        <p:nvSpPr>
          <p:cNvPr id="10" name="Rounded Rectangle 9">
            <a:extLst>
              <a:ext uri="{FF2B5EF4-FFF2-40B4-BE49-F238E27FC236}">
                <a16:creationId xmlns:a16="http://schemas.microsoft.com/office/drawing/2014/main" id="{D273D9EA-772D-0C47-AD56-C506D371E95A}"/>
              </a:ext>
            </a:extLst>
          </p:cNvPr>
          <p:cNvSpPr/>
          <p:nvPr/>
        </p:nvSpPr>
        <p:spPr>
          <a:xfrm>
            <a:off x="3719143" y="2420361"/>
            <a:ext cx="847151" cy="253483"/>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026C8CC-84A1-234D-BB80-240CC0A1C7F1}"/>
              </a:ext>
            </a:extLst>
          </p:cNvPr>
          <p:cNvSpPr/>
          <p:nvPr/>
        </p:nvSpPr>
        <p:spPr>
          <a:xfrm>
            <a:off x="3798282" y="2426917"/>
            <a:ext cx="948857" cy="246221"/>
          </a:xfrm>
          <a:prstGeom prst="rect">
            <a:avLst/>
          </a:prstGeom>
        </p:spPr>
        <p:txBody>
          <a:bodyPr wrap="square">
            <a:spAutoFit/>
          </a:bodyPr>
          <a:lstStyle/>
          <a:p>
            <a:r>
              <a:rPr lang="zh-CN" altLang="en-US" sz="1000" dirty="0">
                <a:solidFill>
                  <a:schemeClr val="bg1"/>
                </a:solidFill>
              </a:rPr>
              <a:t>花萼長度</a:t>
            </a:r>
            <a:endParaRPr lang="en-US" sz="1000" dirty="0">
              <a:solidFill>
                <a:schemeClr val="bg1"/>
              </a:solidFill>
            </a:endParaRPr>
          </a:p>
        </p:txBody>
      </p:sp>
      <p:sp>
        <p:nvSpPr>
          <p:cNvPr id="12" name="Rounded Rectangle 11">
            <a:extLst>
              <a:ext uri="{FF2B5EF4-FFF2-40B4-BE49-F238E27FC236}">
                <a16:creationId xmlns:a16="http://schemas.microsoft.com/office/drawing/2014/main" id="{90709BDF-2E09-DD45-B46B-06FCEA603CE5}"/>
              </a:ext>
            </a:extLst>
          </p:cNvPr>
          <p:cNvSpPr/>
          <p:nvPr/>
        </p:nvSpPr>
        <p:spPr>
          <a:xfrm>
            <a:off x="4702617" y="2414519"/>
            <a:ext cx="796567" cy="25348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778AF9-02E1-EB4D-B330-20EBB89AB164}"/>
              </a:ext>
            </a:extLst>
          </p:cNvPr>
          <p:cNvSpPr/>
          <p:nvPr/>
        </p:nvSpPr>
        <p:spPr>
          <a:xfrm>
            <a:off x="4771853" y="2418509"/>
            <a:ext cx="948857" cy="246221"/>
          </a:xfrm>
          <a:prstGeom prst="rect">
            <a:avLst/>
          </a:prstGeom>
        </p:spPr>
        <p:txBody>
          <a:bodyPr wrap="square">
            <a:spAutoFit/>
          </a:bodyPr>
          <a:lstStyle/>
          <a:p>
            <a:r>
              <a:rPr lang="zh-CN" altLang="en-US" sz="1000" dirty="0">
                <a:solidFill>
                  <a:schemeClr val="bg1"/>
                </a:solidFill>
              </a:rPr>
              <a:t>花萼寬度</a:t>
            </a:r>
            <a:endParaRPr lang="en-US" sz="1000" dirty="0">
              <a:solidFill>
                <a:schemeClr val="bg1"/>
              </a:solidFill>
            </a:endParaRPr>
          </a:p>
        </p:txBody>
      </p:sp>
      <p:sp>
        <p:nvSpPr>
          <p:cNvPr id="14" name="Rounded Rectangle 13">
            <a:extLst>
              <a:ext uri="{FF2B5EF4-FFF2-40B4-BE49-F238E27FC236}">
                <a16:creationId xmlns:a16="http://schemas.microsoft.com/office/drawing/2014/main" id="{BF2E9DA6-3952-C74A-BA18-7A187352BAA1}"/>
              </a:ext>
            </a:extLst>
          </p:cNvPr>
          <p:cNvSpPr/>
          <p:nvPr/>
        </p:nvSpPr>
        <p:spPr>
          <a:xfrm>
            <a:off x="5657452" y="2414519"/>
            <a:ext cx="772585" cy="25445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8F5B929-1E69-D542-9ED4-121D46AE8A16}"/>
              </a:ext>
            </a:extLst>
          </p:cNvPr>
          <p:cNvSpPr/>
          <p:nvPr/>
        </p:nvSpPr>
        <p:spPr>
          <a:xfrm>
            <a:off x="5704740" y="2418509"/>
            <a:ext cx="948857" cy="246221"/>
          </a:xfrm>
          <a:prstGeom prst="rect">
            <a:avLst/>
          </a:prstGeom>
        </p:spPr>
        <p:txBody>
          <a:bodyPr wrap="square">
            <a:spAutoFit/>
          </a:bodyPr>
          <a:lstStyle/>
          <a:p>
            <a:r>
              <a:rPr lang="zh-CN" altLang="en-US" sz="1000" dirty="0">
                <a:solidFill>
                  <a:schemeClr val="bg1"/>
                </a:solidFill>
              </a:rPr>
              <a:t>花瓣長度</a:t>
            </a:r>
            <a:endParaRPr lang="en-US" sz="1000" dirty="0">
              <a:solidFill>
                <a:schemeClr val="bg1"/>
              </a:solidFill>
            </a:endParaRPr>
          </a:p>
        </p:txBody>
      </p:sp>
      <p:sp>
        <p:nvSpPr>
          <p:cNvPr id="16" name="Rounded Rectangle 15">
            <a:extLst>
              <a:ext uri="{FF2B5EF4-FFF2-40B4-BE49-F238E27FC236}">
                <a16:creationId xmlns:a16="http://schemas.microsoft.com/office/drawing/2014/main" id="{EFD066FD-3949-C948-AB16-DAC9DE841291}"/>
              </a:ext>
            </a:extLst>
          </p:cNvPr>
          <p:cNvSpPr/>
          <p:nvPr/>
        </p:nvSpPr>
        <p:spPr>
          <a:xfrm>
            <a:off x="6596954" y="2409643"/>
            <a:ext cx="743395" cy="270539"/>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58F89B-46E8-3E4D-820E-3CC72CD03811}"/>
              </a:ext>
            </a:extLst>
          </p:cNvPr>
          <p:cNvSpPr/>
          <p:nvPr/>
        </p:nvSpPr>
        <p:spPr>
          <a:xfrm>
            <a:off x="6621034" y="2431079"/>
            <a:ext cx="772585" cy="246221"/>
          </a:xfrm>
          <a:prstGeom prst="rect">
            <a:avLst/>
          </a:prstGeom>
        </p:spPr>
        <p:txBody>
          <a:bodyPr wrap="square">
            <a:spAutoFit/>
          </a:bodyPr>
          <a:lstStyle/>
          <a:p>
            <a:r>
              <a:rPr lang="zh-CN" altLang="en-US" sz="1000" dirty="0">
                <a:solidFill>
                  <a:schemeClr val="bg1"/>
                </a:solidFill>
              </a:rPr>
              <a:t>花瓣寬度</a:t>
            </a:r>
            <a:endParaRPr lang="en-US" sz="1000" dirty="0">
              <a:solidFill>
                <a:schemeClr val="bg1"/>
              </a:solidFill>
            </a:endParaRPr>
          </a:p>
        </p:txBody>
      </p:sp>
      <p:sp>
        <p:nvSpPr>
          <p:cNvPr id="18" name="Rounded Rectangle 17">
            <a:extLst>
              <a:ext uri="{FF2B5EF4-FFF2-40B4-BE49-F238E27FC236}">
                <a16:creationId xmlns:a16="http://schemas.microsoft.com/office/drawing/2014/main" id="{C17EF282-AA18-184E-901B-61664221C7E1}"/>
              </a:ext>
            </a:extLst>
          </p:cNvPr>
          <p:cNvSpPr/>
          <p:nvPr/>
        </p:nvSpPr>
        <p:spPr>
          <a:xfrm>
            <a:off x="7480118" y="2424839"/>
            <a:ext cx="621664" cy="244136"/>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9BFAA4-1DC1-FE46-84B7-0665338B6BF3}"/>
              </a:ext>
            </a:extLst>
          </p:cNvPr>
          <p:cNvSpPr/>
          <p:nvPr/>
        </p:nvSpPr>
        <p:spPr>
          <a:xfrm>
            <a:off x="7488862" y="2423846"/>
            <a:ext cx="621664" cy="246221"/>
          </a:xfrm>
          <a:prstGeom prst="rect">
            <a:avLst/>
          </a:prstGeom>
        </p:spPr>
        <p:txBody>
          <a:bodyPr wrap="square">
            <a:spAutoFit/>
          </a:bodyPr>
          <a:lstStyle/>
          <a:p>
            <a:pPr algn="ctr"/>
            <a:r>
              <a:rPr lang="zh-CN" altLang="en-US" sz="1000" dirty="0">
                <a:solidFill>
                  <a:schemeClr val="bg1"/>
                </a:solidFill>
              </a:rPr>
              <a:t>品種</a:t>
            </a:r>
            <a:endParaRPr lang="en-US" sz="1000" dirty="0">
              <a:solidFill>
                <a:schemeClr val="bg1"/>
              </a:solidFill>
            </a:endParaRPr>
          </a:p>
        </p:txBody>
      </p:sp>
    </p:spTree>
    <p:extLst>
      <p:ext uri="{BB962C8B-B14F-4D97-AF65-F5344CB8AC3E}">
        <p14:creationId xmlns:p14="http://schemas.microsoft.com/office/powerpoint/2010/main" val="4156044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BEE9BF-6259-8049-A24F-345135CC1A10}"/>
              </a:ext>
            </a:extLst>
          </p:cNvPr>
          <p:cNvSpPr>
            <a:spLocks noGrp="1"/>
          </p:cNvSpPr>
          <p:nvPr>
            <p:ph type="body" sz="quarter" idx="10"/>
          </p:nvPr>
        </p:nvSpPr>
        <p:spPr/>
        <p:txBody>
          <a:bodyPr/>
          <a:lstStyle/>
          <a:p>
            <a:r>
              <a:rPr lang="zh-TW" altLang="en-US" dirty="0"/>
              <a:t>載入必要套件</a:t>
            </a:r>
            <a:endParaRPr lang="en-TW" dirty="0"/>
          </a:p>
        </p:txBody>
      </p:sp>
      <p:sp>
        <p:nvSpPr>
          <p:cNvPr id="6" name="Rounded Rectangle 5">
            <a:extLst>
              <a:ext uri="{FF2B5EF4-FFF2-40B4-BE49-F238E27FC236}">
                <a16:creationId xmlns:a16="http://schemas.microsoft.com/office/drawing/2014/main" id="{0C10082A-172F-7340-9611-5804CF063852}"/>
              </a:ext>
            </a:extLst>
          </p:cNvPr>
          <p:cNvSpPr/>
          <p:nvPr/>
        </p:nvSpPr>
        <p:spPr>
          <a:xfrm>
            <a:off x="2063579" y="1760838"/>
            <a:ext cx="7216346" cy="333632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216000" rtlCol="0" anchor="ctr"/>
          <a:lstStyle/>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pandas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pd</a:t>
            </a:r>
          </a:p>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matplotlib.pyplot</a:t>
            </a:r>
            <a:r>
              <a:rPr lang="en-US" altLang="zh-TW" sz="2800" b="1" dirty="0">
                <a:solidFill>
                  <a:srgbClr val="000000"/>
                </a:solidFill>
                <a:ea typeface="Arial"/>
                <a:cs typeface="Arial"/>
                <a:sym typeface="Arial"/>
              </a:rPr>
              <a:t>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plt</a:t>
            </a:r>
            <a:endParaRPr lang="en-US" sz="2800" dirty="0">
              <a:solidFill>
                <a:srgbClr val="000000"/>
              </a:solidFill>
              <a:ea typeface="Arial"/>
              <a:cs typeface="Arial"/>
              <a:sym typeface="Arial"/>
            </a:endParaRPr>
          </a:p>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seaborn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sns</a:t>
            </a:r>
            <a:endParaRPr lang="en-US" altLang="zh-TW" sz="2800" b="1" dirty="0">
              <a:solidFill>
                <a:srgbClr val="000000"/>
              </a:solidFill>
              <a:ea typeface="Arial"/>
              <a:cs typeface="Arial"/>
              <a:sym typeface="Arial"/>
            </a:endParaRPr>
          </a:p>
          <a:p>
            <a:pPr>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io</a:t>
            </a:r>
            <a:endParaRPr lang="en-US" sz="2800" dirty="0">
              <a:solidFill>
                <a:srgbClr val="000000"/>
              </a:solidFill>
              <a:ea typeface="Arial"/>
              <a:cs typeface="Arial"/>
              <a:sym typeface="Arial"/>
            </a:endParaRPr>
          </a:p>
          <a:p>
            <a:pPr>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requests</a:t>
            </a:r>
            <a:endParaRPr lang="en-US" sz="2800" dirty="0">
              <a:solidFill>
                <a:srgbClr val="000000"/>
              </a:solidFill>
              <a:ea typeface="Arial"/>
              <a:cs typeface="Arial"/>
              <a:sym typeface="Arial"/>
            </a:endParaRPr>
          </a:p>
        </p:txBody>
      </p:sp>
      <p:cxnSp>
        <p:nvCxnSpPr>
          <p:cNvPr id="4" name="Curved Connector 3">
            <a:extLst>
              <a:ext uri="{FF2B5EF4-FFF2-40B4-BE49-F238E27FC236}">
                <a16:creationId xmlns:a16="http://schemas.microsoft.com/office/drawing/2014/main" id="{1714B332-F6FB-6249-B305-47DD633E2649}"/>
              </a:ext>
            </a:extLst>
          </p:cNvPr>
          <p:cNvCxnSpPr>
            <a:cxnSpLocks/>
          </p:cNvCxnSpPr>
          <p:nvPr/>
        </p:nvCxnSpPr>
        <p:spPr>
          <a:xfrm>
            <a:off x="5111579" y="4726220"/>
            <a:ext cx="872984" cy="124294"/>
          </a:xfrm>
          <a:prstGeom prst="curvedConnector3">
            <a:avLst>
              <a:gd name="adj1" fmla="val 50000"/>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2D7A32F-5746-BE4E-8332-68BBE44D2878}"/>
              </a:ext>
            </a:extLst>
          </p:cNvPr>
          <p:cNvSpPr/>
          <p:nvPr/>
        </p:nvSpPr>
        <p:spPr>
          <a:xfrm>
            <a:off x="5984563" y="4665848"/>
            <a:ext cx="3386504" cy="369332"/>
          </a:xfrm>
          <a:prstGeom prst="rect">
            <a:avLst/>
          </a:prstGeom>
        </p:spPr>
        <p:txBody>
          <a:bodyPr wrap="none">
            <a:spAutoFit/>
          </a:bodyPr>
          <a:lstStyle/>
          <a:p>
            <a:r>
              <a:rPr lang="en-US" altLang="zh-TW" u="sng" kern="0" dirty="0">
                <a:solidFill>
                  <a:srgbClr val="4D5156"/>
                </a:solidFill>
                <a:uFill>
                  <a:solidFill>
                    <a:schemeClr val="accent1">
                      <a:lumMod val="50000"/>
                    </a:schemeClr>
                  </a:solidFill>
                </a:uFill>
                <a:cs typeface="Arial"/>
              </a:rPr>
              <a:t>HTTP Request </a:t>
            </a:r>
            <a:r>
              <a:rPr lang="zh-TW" altLang="en-US" u="sng" kern="0" dirty="0">
                <a:solidFill>
                  <a:srgbClr val="4D5156"/>
                </a:solidFill>
                <a:uFill>
                  <a:solidFill>
                    <a:schemeClr val="accent1">
                      <a:lumMod val="50000"/>
                    </a:schemeClr>
                  </a:solidFill>
                </a:uFill>
                <a:cs typeface="Arial"/>
              </a:rPr>
              <a:t>下載訓練資料用</a:t>
            </a:r>
            <a:endParaRPr lang="en-TW" u="sng" kern="0" dirty="0">
              <a:solidFill>
                <a:srgbClr val="4D5156"/>
              </a:solidFill>
              <a:uFill>
                <a:solidFill>
                  <a:schemeClr val="accent1">
                    <a:lumMod val="50000"/>
                  </a:schemeClr>
                </a:solidFill>
              </a:uFill>
              <a:cs typeface="Arial"/>
            </a:endParaRPr>
          </a:p>
        </p:txBody>
      </p:sp>
      <p:sp>
        <p:nvSpPr>
          <p:cNvPr id="7" name="Rectangle 6">
            <a:extLst>
              <a:ext uri="{FF2B5EF4-FFF2-40B4-BE49-F238E27FC236}">
                <a16:creationId xmlns:a16="http://schemas.microsoft.com/office/drawing/2014/main" id="{16EC8EE8-5F6B-E248-8DD7-9A10A1BBD1BF}"/>
              </a:ext>
            </a:extLst>
          </p:cNvPr>
          <p:cNvSpPr/>
          <p:nvPr/>
        </p:nvSpPr>
        <p:spPr>
          <a:xfrm>
            <a:off x="5111579" y="3887349"/>
            <a:ext cx="2839239"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負責處理資料 </a:t>
            </a:r>
            <a:r>
              <a:rPr lang="en-US" altLang="zh-TW" u="sng" kern="0" dirty="0">
                <a:solidFill>
                  <a:srgbClr val="4D5156"/>
                </a:solidFill>
                <a:uFill>
                  <a:solidFill>
                    <a:schemeClr val="accent1">
                      <a:lumMod val="50000"/>
                    </a:schemeClr>
                  </a:solidFill>
                </a:uFill>
                <a:cs typeface="Arial"/>
              </a:rPr>
              <a:t>input/output</a:t>
            </a:r>
            <a:endParaRPr lang="en-TW" u="sng" kern="0" dirty="0">
              <a:solidFill>
                <a:srgbClr val="4D5156"/>
              </a:solidFill>
              <a:uFill>
                <a:solidFill>
                  <a:schemeClr val="accent1">
                    <a:lumMod val="50000"/>
                  </a:schemeClr>
                </a:solidFill>
              </a:uFill>
              <a:cs typeface="Arial"/>
            </a:endParaRPr>
          </a:p>
        </p:txBody>
      </p:sp>
      <p:cxnSp>
        <p:nvCxnSpPr>
          <p:cNvPr id="8" name="Straight Arrow Connector 7">
            <a:extLst>
              <a:ext uri="{FF2B5EF4-FFF2-40B4-BE49-F238E27FC236}">
                <a16:creationId xmlns:a16="http://schemas.microsoft.com/office/drawing/2014/main" id="{BBBD3E28-0230-FC45-8C45-6556396DCE21}"/>
              </a:ext>
            </a:extLst>
          </p:cNvPr>
          <p:cNvCxnSpPr>
            <a:cxnSpLocks/>
          </p:cNvCxnSpPr>
          <p:nvPr/>
        </p:nvCxnSpPr>
        <p:spPr>
          <a:xfrm>
            <a:off x="4039862" y="4070630"/>
            <a:ext cx="1071717" cy="5531"/>
          </a:xfrm>
          <a:prstGeom prst="straightConnector1">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65A0ACB-F453-9E49-87F8-FD40F0B895E8}"/>
              </a:ext>
            </a:extLst>
          </p:cNvPr>
          <p:cNvSpPr/>
          <p:nvPr/>
        </p:nvSpPr>
        <p:spPr>
          <a:xfrm>
            <a:off x="7049586" y="3213343"/>
            <a:ext cx="2262158"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資料視覺化的繪圖庫</a:t>
            </a:r>
            <a:endParaRPr lang="en-TW" u="sng" kern="0" dirty="0">
              <a:solidFill>
                <a:srgbClr val="4D5156"/>
              </a:solidFill>
              <a:uFill>
                <a:solidFill>
                  <a:schemeClr val="accent1">
                    <a:lumMod val="50000"/>
                  </a:schemeClr>
                </a:solidFill>
              </a:uFill>
              <a:cs typeface="Arial"/>
            </a:endParaRPr>
          </a:p>
        </p:txBody>
      </p:sp>
      <p:cxnSp>
        <p:nvCxnSpPr>
          <p:cNvPr id="10" name="Straight Arrow Connector 9">
            <a:extLst>
              <a:ext uri="{FF2B5EF4-FFF2-40B4-BE49-F238E27FC236}">
                <a16:creationId xmlns:a16="http://schemas.microsoft.com/office/drawing/2014/main" id="{6B21CAB2-942E-7C4C-B96D-CB0231F01C53}"/>
              </a:ext>
            </a:extLst>
          </p:cNvPr>
          <p:cNvCxnSpPr/>
          <p:nvPr/>
        </p:nvCxnSpPr>
        <p:spPr>
          <a:xfrm>
            <a:off x="6209337" y="3423667"/>
            <a:ext cx="840249" cy="5531"/>
          </a:xfrm>
          <a:prstGeom prst="straightConnector1">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E9C1DBC1-C148-9D4B-95DE-F36D8189C411}"/>
              </a:ext>
            </a:extLst>
          </p:cNvPr>
          <p:cNvCxnSpPr>
            <a:cxnSpLocks/>
          </p:cNvCxnSpPr>
          <p:nvPr/>
        </p:nvCxnSpPr>
        <p:spPr>
          <a:xfrm flipV="1">
            <a:off x="7539084" y="2508658"/>
            <a:ext cx="909483" cy="290054"/>
          </a:xfrm>
          <a:prstGeom prst="curvedConnector3">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C7A76AF-00B3-4D41-A04B-7DC225AA3F26}"/>
              </a:ext>
            </a:extLst>
          </p:cNvPr>
          <p:cNvSpPr/>
          <p:nvPr/>
        </p:nvSpPr>
        <p:spPr>
          <a:xfrm>
            <a:off x="8423577" y="2354770"/>
            <a:ext cx="3416320"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高階大量的維度陣列與矩陣運算</a:t>
            </a:r>
            <a:endParaRPr lang="en-TW" u="sng" kern="0" dirty="0">
              <a:solidFill>
                <a:srgbClr val="4D5156"/>
              </a:solidFill>
              <a:uFill>
                <a:solidFill>
                  <a:schemeClr val="accent1">
                    <a:lumMod val="50000"/>
                  </a:schemeClr>
                </a:solidFill>
              </a:uFill>
              <a:cs typeface="Arial"/>
            </a:endParaRPr>
          </a:p>
        </p:txBody>
      </p:sp>
      <p:cxnSp>
        <p:nvCxnSpPr>
          <p:cNvPr id="13" name="Curved Connector 12">
            <a:extLst>
              <a:ext uri="{FF2B5EF4-FFF2-40B4-BE49-F238E27FC236}">
                <a16:creationId xmlns:a16="http://schemas.microsoft.com/office/drawing/2014/main" id="{9DAB65D1-6B09-F94D-9478-8169EEDFA182}"/>
              </a:ext>
            </a:extLst>
          </p:cNvPr>
          <p:cNvCxnSpPr>
            <a:cxnSpLocks/>
          </p:cNvCxnSpPr>
          <p:nvPr/>
        </p:nvCxnSpPr>
        <p:spPr>
          <a:xfrm flipV="1">
            <a:off x="5984563" y="1534337"/>
            <a:ext cx="796412" cy="580103"/>
          </a:xfrm>
          <a:prstGeom prst="curvedConnector3">
            <a:avLst/>
          </a:prstGeom>
          <a:noFill/>
          <a:ln w="9525" cap="flat" cmpd="sng" algn="ctr">
            <a:solidFill>
              <a:schemeClr val="accent1">
                <a:lumMod val="50000"/>
              </a:schemeClr>
            </a:solidFill>
            <a:prstDash val="lgDash"/>
            <a:tailEnd type="triangle"/>
          </a:ln>
          <a:effectLst/>
        </p:spPr>
      </p:cxnSp>
      <p:sp>
        <p:nvSpPr>
          <p:cNvPr id="14" name="Rectangle 13">
            <a:extLst>
              <a:ext uri="{FF2B5EF4-FFF2-40B4-BE49-F238E27FC236}">
                <a16:creationId xmlns:a16="http://schemas.microsoft.com/office/drawing/2014/main" id="{95D64133-556B-6F42-AB53-D19010534150}"/>
              </a:ext>
            </a:extLst>
          </p:cNvPr>
          <p:cNvSpPr/>
          <p:nvPr/>
        </p:nvSpPr>
        <p:spPr>
          <a:xfrm>
            <a:off x="6780975" y="1339980"/>
            <a:ext cx="2492990" cy="369332"/>
          </a:xfrm>
          <a:prstGeom prst="rect">
            <a:avLst/>
          </a:prstGeom>
        </p:spPr>
        <p:txBody>
          <a:bodyPr wrap="none">
            <a:spAutoFit/>
          </a:bodyPr>
          <a:lstStyle/>
          <a:p>
            <a:pPr defTabSz="914400">
              <a:buClr>
                <a:srgbClr val="000000"/>
              </a:buClr>
              <a:buFont typeface="Arial"/>
              <a:buNone/>
            </a:pPr>
            <a:r>
              <a:rPr lang="zh-TW" altLang="en-US" u="sng" kern="0" dirty="0">
                <a:solidFill>
                  <a:srgbClr val="4D5156"/>
                </a:solidFill>
                <a:uFill>
                  <a:solidFill>
                    <a:schemeClr val="accent1">
                      <a:lumMod val="50000"/>
                    </a:schemeClr>
                  </a:solidFill>
                </a:uFill>
                <a:cs typeface="Arial"/>
                <a:sym typeface="Arial"/>
              </a:rPr>
              <a:t>進行數據處理的函式庫</a:t>
            </a:r>
            <a:endParaRPr lang="en-TW" u="sng" kern="0" dirty="0">
              <a:solidFill>
                <a:srgbClr val="000000"/>
              </a:solidFill>
              <a:uFill>
                <a:solidFill>
                  <a:schemeClr val="accent1">
                    <a:lumMod val="50000"/>
                  </a:schemeClr>
                </a:solidFill>
              </a:uFill>
              <a:cs typeface="Arial"/>
              <a:sym typeface="Arial"/>
            </a:endParaRPr>
          </a:p>
        </p:txBody>
      </p:sp>
    </p:spTree>
    <p:extLst>
      <p:ext uri="{BB962C8B-B14F-4D97-AF65-F5344CB8AC3E}">
        <p14:creationId xmlns:p14="http://schemas.microsoft.com/office/powerpoint/2010/main" val="2734288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14D21C-D200-BF48-B964-2297B53D3500}"/>
              </a:ext>
            </a:extLst>
          </p:cNvPr>
          <p:cNvSpPr>
            <a:spLocks noGrp="1"/>
          </p:cNvSpPr>
          <p:nvPr>
            <p:ph type="body" sz="quarter" idx="10"/>
          </p:nvPr>
        </p:nvSpPr>
        <p:spPr>
          <a:xfrm>
            <a:off x="992875" y="245402"/>
            <a:ext cx="9315782" cy="590931"/>
          </a:xfrm>
        </p:spPr>
        <p:txBody>
          <a:bodyPr/>
          <a:lstStyle/>
          <a:p>
            <a:r>
              <a:rPr lang="en-US" altLang="zh-TW" dirty="0"/>
              <a:t>1) </a:t>
            </a:r>
            <a:r>
              <a:rPr lang="zh-TW" altLang="en-US" dirty="0"/>
              <a:t>載入資料集</a:t>
            </a:r>
          </a:p>
        </p:txBody>
      </p:sp>
      <p:pic>
        <p:nvPicPr>
          <p:cNvPr id="4" name="Picture 3">
            <a:extLst>
              <a:ext uri="{FF2B5EF4-FFF2-40B4-BE49-F238E27FC236}">
                <a16:creationId xmlns:a16="http://schemas.microsoft.com/office/drawing/2014/main" id="{DC61D39C-AEF1-BE4A-9378-38468061D10E}"/>
              </a:ext>
            </a:extLst>
          </p:cNvPr>
          <p:cNvPicPr>
            <a:picLocks noChangeAspect="1"/>
          </p:cNvPicPr>
          <p:nvPr/>
        </p:nvPicPr>
        <p:blipFill>
          <a:blip r:embed="rId2"/>
          <a:stretch>
            <a:fillRect/>
          </a:stretch>
        </p:blipFill>
        <p:spPr>
          <a:xfrm>
            <a:off x="1497865" y="1207701"/>
            <a:ext cx="8305800" cy="1155700"/>
          </a:xfrm>
          <a:prstGeom prst="rect">
            <a:avLst/>
          </a:prstGeom>
        </p:spPr>
      </p:pic>
      <p:pic>
        <p:nvPicPr>
          <p:cNvPr id="6" name="Picture 5">
            <a:extLst>
              <a:ext uri="{FF2B5EF4-FFF2-40B4-BE49-F238E27FC236}">
                <a16:creationId xmlns:a16="http://schemas.microsoft.com/office/drawing/2014/main" id="{97941C37-809C-B841-8CB3-5822ED883081}"/>
              </a:ext>
            </a:extLst>
          </p:cNvPr>
          <p:cNvPicPr>
            <a:picLocks noChangeAspect="1"/>
          </p:cNvPicPr>
          <p:nvPr/>
        </p:nvPicPr>
        <p:blipFill>
          <a:blip r:embed="rId3"/>
          <a:stretch>
            <a:fillRect/>
          </a:stretch>
        </p:blipFill>
        <p:spPr>
          <a:xfrm>
            <a:off x="2860112" y="2474612"/>
            <a:ext cx="5581307" cy="3662410"/>
          </a:xfrm>
          <a:prstGeom prst="rect">
            <a:avLst/>
          </a:prstGeom>
        </p:spPr>
      </p:pic>
    </p:spTree>
    <p:extLst>
      <p:ext uri="{BB962C8B-B14F-4D97-AF65-F5344CB8AC3E}">
        <p14:creationId xmlns:p14="http://schemas.microsoft.com/office/powerpoint/2010/main" val="1240483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FF375-E96E-BA4F-A85C-023047B72DAF}"/>
              </a:ext>
            </a:extLst>
          </p:cNvPr>
          <p:cNvSpPr>
            <a:spLocks noGrp="1"/>
          </p:cNvSpPr>
          <p:nvPr>
            <p:ph type="body" sz="quarter" idx="10"/>
          </p:nvPr>
        </p:nvSpPr>
        <p:spPr>
          <a:xfrm>
            <a:off x="992875" y="245402"/>
            <a:ext cx="9315782" cy="590931"/>
          </a:xfrm>
        </p:spPr>
        <p:txBody>
          <a:bodyPr/>
          <a:lstStyle/>
          <a:p>
            <a:r>
              <a:rPr lang="en-US" altLang="zh-TW" dirty="0"/>
              <a:t>2) </a:t>
            </a:r>
            <a:r>
              <a:rPr lang="zh-TW" altLang="en-US" dirty="0"/>
              <a:t>手動編碼</a:t>
            </a:r>
          </a:p>
        </p:txBody>
      </p:sp>
      <p:sp>
        <p:nvSpPr>
          <p:cNvPr id="27" name="Text Placeholder 2">
            <a:extLst>
              <a:ext uri="{FF2B5EF4-FFF2-40B4-BE49-F238E27FC236}">
                <a16:creationId xmlns:a16="http://schemas.microsoft.com/office/drawing/2014/main" id="{A6339C4B-560D-A940-BCD9-2ADD6DC87C3E}"/>
              </a:ext>
            </a:extLst>
          </p:cNvPr>
          <p:cNvSpPr txBox="1">
            <a:spLocks/>
          </p:cNvSpPr>
          <p:nvPr/>
        </p:nvSpPr>
        <p:spPr>
          <a:xfrm>
            <a:off x="595906" y="987148"/>
            <a:ext cx="9586062" cy="401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114300" marR="0" lvl="0" indent="0" algn="l" defTabSz="914400" rtl="0" eaLnBrk="1" fontAlgn="auto" latinLnBrk="0" hangingPunct="1">
              <a:lnSpc>
                <a:spcPct val="115000"/>
              </a:lnSpc>
              <a:spcBef>
                <a:spcPts val="0"/>
              </a:spcBef>
              <a:spcAft>
                <a:spcPts val="0"/>
              </a:spcAft>
              <a:buClr>
                <a:srgbClr val="D66962"/>
              </a:buClr>
              <a:buSzPts val="1800"/>
              <a:buFont typeface="Calibri"/>
              <a:buNone/>
              <a:tabLst/>
              <a:defRPr/>
            </a:pP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處理名目資料 </a:t>
            </a:r>
            <a:r>
              <a:rPr kumimoji="0" lang="en-US" altLang="zh-TW" sz="2000" b="0" i="0" u="none" strike="noStrike" kern="0" cap="none" spc="0" normalizeH="0" baseline="0" noProof="0" dirty="0">
                <a:ln>
                  <a:noFill/>
                </a:ln>
                <a:solidFill>
                  <a:srgbClr val="595959"/>
                </a:solidFill>
                <a:effectLst/>
                <a:uLnTx/>
                <a:uFillTx/>
                <a:latin typeface="Calibri"/>
                <a:cs typeface="Calibri"/>
                <a:sym typeface="Calibri"/>
              </a:rPr>
              <a:t>(</a:t>
            </a:r>
            <a:r>
              <a:rPr kumimoji="0" lang="en-US" sz="2000" b="0" i="0" u="none" strike="noStrike" kern="0" cap="none" spc="0" normalizeH="0" baseline="0" noProof="0" dirty="0">
                <a:ln>
                  <a:noFill/>
                </a:ln>
                <a:solidFill>
                  <a:srgbClr val="595959"/>
                </a:solidFill>
                <a:effectLst/>
                <a:uLnTx/>
                <a:uFillTx/>
                <a:latin typeface="Calibri"/>
                <a:cs typeface="Calibri"/>
                <a:sym typeface="Calibri"/>
              </a:rPr>
              <a:t>Nominal variables) - </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資料前處理 依據特徵資料的特性，可以選擇</a:t>
            </a:r>
            <a:br>
              <a:rPr kumimoji="0" lang="en-US" altLang="zh-TW" sz="2000" b="0" i="0" u="none" strike="noStrike" kern="0" cap="none" spc="0" normalizeH="0" baseline="0" noProof="0" dirty="0">
                <a:ln>
                  <a:noFill/>
                </a:ln>
                <a:solidFill>
                  <a:srgbClr val="595959"/>
                </a:solidFill>
                <a:effectLst/>
                <a:uLnTx/>
                <a:uFillTx/>
                <a:latin typeface="Calibri"/>
                <a:cs typeface="Calibri"/>
                <a:sym typeface="Calibri"/>
              </a:rPr>
            </a:br>
            <a:r>
              <a:rPr kumimoji="0" lang="zh-TW" altLang="en-US" sz="2000" b="1" i="0" u="none" strike="noStrike" kern="0" cap="none" spc="0" normalizeH="0" baseline="0" noProof="0" dirty="0">
                <a:ln>
                  <a:noFill/>
                </a:ln>
                <a:solidFill>
                  <a:srgbClr val="595959"/>
                </a:solidFill>
                <a:effectLst/>
                <a:uLnTx/>
                <a:uFillTx/>
                <a:latin typeface="Calibri"/>
                <a:cs typeface="Calibri"/>
                <a:sym typeface="Calibri"/>
              </a:rPr>
              <a:t>手動編碼</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或</a:t>
            </a:r>
            <a:r>
              <a:rPr kumimoji="0" lang="zh-TW" altLang="en-US" sz="2000" b="1" i="0" u="none" strike="noStrike" kern="0" cap="none" spc="0" normalizeH="0" baseline="0" noProof="0" dirty="0">
                <a:ln>
                  <a:noFill/>
                </a:ln>
                <a:solidFill>
                  <a:srgbClr val="595959"/>
                </a:solidFill>
                <a:effectLst/>
                <a:uLnTx/>
                <a:uFillTx/>
                <a:latin typeface="Calibri"/>
                <a:cs typeface="Calibri"/>
                <a:sym typeface="Calibri"/>
              </a:rPr>
              <a:t>自動編碼</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a:t>
            </a:r>
            <a:endParaRPr kumimoji="0" lang="en-TW" sz="2000" b="0" i="0" u="none" strike="noStrike" kern="0" cap="none" spc="0" normalizeH="0" baseline="0" noProof="0" dirty="0">
              <a:ln>
                <a:noFill/>
              </a:ln>
              <a:solidFill>
                <a:srgbClr val="595959"/>
              </a:solidFill>
              <a:effectLst/>
              <a:uLnTx/>
              <a:uFillTx/>
              <a:latin typeface="Calibri"/>
              <a:cs typeface="Calibri"/>
              <a:sym typeface="Calibri"/>
            </a:endParaRPr>
          </a:p>
        </p:txBody>
      </p:sp>
      <p:sp>
        <p:nvSpPr>
          <p:cNvPr id="28" name="Rectangle 27">
            <a:extLst>
              <a:ext uri="{FF2B5EF4-FFF2-40B4-BE49-F238E27FC236}">
                <a16:creationId xmlns:a16="http://schemas.microsoft.com/office/drawing/2014/main" id="{2A26E276-70B8-244C-8917-BD921009EF90}"/>
              </a:ext>
            </a:extLst>
          </p:cNvPr>
          <p:cNvSpPr/>
          <p:nvPr/>
        </p:nvSpPr>
        <p:spPr>
          <a:xfrm>
            <a:off x="716231" y="2054841"/>
            <a:ext cx="9098278" cy="1015663"/>
          </a:xfrm>
          <a:prstGeom prst="rect">
            <a:avLst/>
          </a:prstGeom>
        </p:spPr>
        <p:txBody>
          <a:bodyPr wrap="square">
            <a:spAutoFit/>
          </a:bodyPr>
          <a:lstStyle/>
          <a:p>
            <a:pPr defTabSz="914400">
              <a:buClr>
                <a:srgbClr val="000000"/>
              </a:buClr>
              <a:buFont typeface="Arial"/>
              <a:buNone/>
            </a:pPr>
            <a:r>
              <a:rPr lang="zh-TW" altLang="en-US" sz="2800" b="1" kern="0" dirty="0">
                <a:solidFill>
                  <a:srgbClr val="212121"/>
                </a:solidFill>
                <a:latin typeface="Roboto"/>
                <a:cs typeface="Arial"/>
                <a:sym typeface="Arial"/>
              </a:rPr>
              <a:t>使用編碼時機</a:t>
            </a:r>
            <a:r>
              <a:rPr lang="en-US" altLang="zh-TW" sz="2800" b="1" kern="0" dirty="0">
                <a:solidFill>
                  <a:srgbClr val="212121"/>
                </a:solidFill>
                <a:latin typeface="Roboto"/>
                <a:cs typeface="Arial"/>
                <a:sym typeface="Arial"/>
              </a:rPr>
              <a:t>?</a:t>
            </a:r>
          </a:p>
          <a:p>
            <a:pPr defTabSz="914400">
              <a:buClr>
                <a:srgbClr val="000000"/>
              </a:buClr>
              <a:buFont typeface="Arial"/>
              <a:buNone/>
            </a:pPr>
            <a:endParaRPr lang="en-US" altLang="zh-TW" sz="1600" kern="0" dirty="0">
              <a:solidFill>
                <a:srgbClr val="212121"/>
              </a:solidFill>
              <a:latin typeface="Roboto"/>
              <a:cs typeface="Arial"/>
              <a:sym typeface="Arial"/>
            </a:endParaRPr>
          </a:p>
          <a:p>
            <a:pPr defTabSz="914400">
              <a:buClr>
                <a:srgbClr val="000000"/>
              </a:buClr>
              <a:buFont typeface="Arial"/>
              <a:buNone/>
            </a:pPr>
            <a:r>
              <a:rPr lang="zh-TW" altLang="en-US" sz="1600" kern="0" dirty="0">
                <a:solidFill>
                  <a:srgbClr val="212121"/>
                </a:solidFill>
                <a:latin typeface="Roboto"/>
                <a:cs typeface="Arial"/>
                <a:sym typeface="Arial"/>
              </a:rPr>
              <a:t>進行深度學習時，神經網路只能處理數值資料。因此我們需要將所有非數字型態的特徵進行轉換。</a:t>
            </a:r>
          </a:p>
        </p:txBody>
      </p:sp>
      <p:pic>
        <p:nvPicPr>
          <p:cNvPr id="29" name="Picture 28">
            <a:extLst>
              <a:ext uri="{FF2B5EF4-FFF2-40B4-BE49-F238E27FC236}">
                <a16:creationId xmlns:a16="http://schemas.microsoft.com/office/drawing/2014/main" id="{40D16A64-9070-4F42-B89E-96332BF95355}"/>
              </a:ext>
            </a:extLst>
          </p:cNvPr>
          <p:cNvPicPr>
            <a:picLocks noChangeAspect="1"/>
          </p:cNvPicPr>
          <p:nvPr/>
        </p:nvPicPr>
        <p:blipFill rotWithShape="1">
          <a:blip r:embed="rId2"/>
          <a:srcRect l="5696" t="21959" r="16873" b="39730"/>
          <a:stretch/>
        </p:blipFill>
        <p:spPr>
          <a:xfrm>
            <a:off x="1552711" y="3909298"/>
            <a:ext cx="5431313" cy="1601492"/>
          </a:xfrm>
          <a:prstGeom prst="rect">
            <a:avLst/>
          </a:prstGeom>
        </p:spPr>
      </p:pic>
      <p:sp>
        <p:nvSpPr>
          <p:cNvPr id="30" name="Rectangle 29">
            <a:extLst>
              <a:ext uri="{FF2B5EF4-FFF2-40B4-BE49-F238E27FC236}">
                <a16:creationId xmlns:a16="http://schemas.microsoft.com/office/drawing/2014/main" id="{E7C1A6EF-F0DA-CA4A-803C-A881E5DE654F}"/>
              </a:ext>
            </a:extLst>
          </p:cNvPr>
          <p:cNvSpPr/>
          <p:nvPr/>
        </p:nvSpPr>
        <p:spPr>
          <a:xfrm>
            <a:off x="8308243" y="5127026"/>
            <a:ext cx="2227623" cy="307777"/>
          </a:xfrm>
          <a:prstGeom prst="rect">
            <a:avLst/>
          </a:prstGeom>
        </p:spPr>
        <p:txBody>
          <a:bodyPr wrap="square">
            <a:spAutoFit/>
          </a:bodyPr>
          <a:lstStyle/>
          <a:p>
            <a:pPr defTabSz="914400">
              <a:buClr>
                <a:srgbClr val="000000"/>
              </a:buClr>
              <a:buFont typeface="Arial"/>
              <a:buNone/>
            </a:pPr>
            <a:r>
              <a:rPr lang="zh-TW" altLang="en-US" sz="1400" kern="0" dirty="0">
                <a:solidFill>
                  <a:srgbClr val="C00000"/>
                </a:solidFill>
                <a:cs typeface="Arial"/>
                <a:sym typeface="Arial"/>
              </a:rPr>
              <a:t>因為電腦只看得懂數字</a:t>
            </a:r>
            <a:endParaRPr lang="en-TW" sz="1400" kern="0" dirty="0">
              <a:solidFill>
                <a:srgbClr val="C00000"/>
              </a:solidFill>
              <a:cs typeface="Arial"/>
              <a:sym typeface="Arial"/>
            </a:endParaRPr>
          </a:p>
        </p:txBody>
      </p:sp>
      <p:pic>
        <p:nvPicPr>
          <p:cNvPr id="31" name="Picture 30">
            <a:extLst>
              <a:ext uri="{FF2B5EF4-FFF2-40B4-BE49-F238E27FC236}">
                <a16:creationId xmlns:a16="http://schemas.microsoft.com/office/drawing/2014/main" id="{649A0DEA-34E9-4445-BD4B-B1E06A70E363}"/>
              </a:ext>
            </a:extLst>
          </p:cNvPr>
          <p:cNvPicPr>
            <a:picLocks noChangeAspect="1"/>
          </p:cNvPicPr>
          <p:nvPr/>
        </p:nvPicPr>
        <p:blipFill>
          <a:blip r:embed="rId3"/>
          <a:stretch>
            <a:fillRect/>
          </a:stretch>
        </p:blipFill>
        <p:spPr>
          <a:xfrm>
            <a:off x="7940829" y="4912386"/>
            <a:ext cx="476250" cy="476250"/>
          </a:xfrm>
          <a:prstGeom prst="rect">
            <a:avLst/>
          </a:prstGeom>
        </p:spPr>
      </p:pic>
      <p:pic>
        <p:nvPicPr>
          <p:cNvPr id="32" name="Picture 31">
            <a:extLst>
              <a:ext uri="{FF2B5EF4-FFF2-40B4-BE49-F238E27FC236}">
                <a16:creationId xmlns:a16="http://schemas.microsoft.com/office/drawing/2014/main" id="{447F36BA-C979-6C4E-836E-389E6BB2A728}"/>
              </a:ext>
            </a:extLst>
          </p:cNvPr>
          <p:cNvPicPr>
            <a:picLocks noChangeAspect="1"/>
          </p:cNvPicPr>
          <p:nvPr/>
        </p:nvPicPr>
        <p:blipFill>
          <a:blip r:embed="rId4"/>
          <a:stretch>
            <a:fillRect/>
          </a:stretch>
        </p:blipFill>
        <p:spPr>
          <a:xfrm>
            <a:off x="1460879" y="3998739"/>
            <a:ext cx="5103332" cy="1422610"/>
          </a:xfrm>
          <a:prstGeom prst="rect">
            <a:avLst/>
          </a:prstGeom>
        </p:spPr>
      </p:pic>
      <p:sp>
        <p:nvSpPr>
          <p:cNvPr id="33" name="Rectangle 32">
            <a:extLst>
              <a:ext uri="{FF2B5EF4-FFF2-40B4-BE49-F238E27FC236}">
                <a16:creationId xmlns:a16="http://schemas.microsoft.com/office/drawing/2014/main" id="{0D14A4E5-268C-774D-8FDC-139DCDA9AA70}"/>
              </a:ext>
            </a:extLst>
          </p:cNvPr>
          <p:cNvSpPr/>
          <p:nvPr/>
        </p:nvSpPr>
        <p:spPr>
          <a:xfrm>
            <a:off x="6055476" y="3998739"/>
            <a:ext cx="508735" cy="1422610"/>
          </a:xfrm>
          <a:prstGeom prst="rect">
            <a:avLst/>
          </a:prstGeom>
          <a:noFill/>
          <a:ln w="25400" cap="flat" cmpd="sng" algn="ctr">
            <a:solidFill>
              <a:srgbClr val="FF62A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TW"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34" name="Picture 33">
            <a:extLst>
              <a:ext uri="{FF2B5EF4-FFF2-40B4-BE49-F238E27FC236}">
                <a16:creationId xmlns:a16="http://schemas.microsoft.com/office/drawing/2014/main" id="{9A2A2DC5-6722-5F46-BB02-11274180FC41}"/>
              </a:ext>
            </a:extLst>
          </p:cNvPr>
          <p:cNvPicPr>
            <a:picLocks noChangeAspect="1"/>
          </p:cNvPicPr>
          <p:nvPr/>
        </p:nvPicPr>
        <p:blipFill>
          <a:blip r:embed="rId5"/>
          <a:stretch>
            <a:fillRect/>
          </a:stretch>
        </p:blipFill>
        <p:spPr>
          <a:xfrm>
            <a:off x="7397318" y="4138197"/>
            <a:ext cx="3843493" cy="749300"/>
          </a:xfrm>
          <a:prstGeom prst="rect">
            <a:avLst/>
          </a:prstGeom>
        </p:spPr>
      </p:pic>
    </p:spTree>
    <p:extLst>
      <p:ext uri="{BB962C8B-B14F-4D97-AF65-F5344CB8AC3E}">
        <p14:creationId xmlns:p14="http://schemas.microsoft.com/office/powerpoint/2010/main" val="1235570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barn(inVertical)">
                                      <p:cBhvr>
                                        <p:cTn id="2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AA0763-8481-D04E-AA07-D2872F9F19D5}"/>
              </a:ext>
            </a:extLst>
          </p:cNvPr>
          <p:cNvSpPr>
            <a:spLocks noGrp="1"/>
          </p:cNvSpPr>
          <p:nvPr>
            <p:ph type="body" sz="quarter" idx="10"/>
          </p:nvPr>
        </p:nvSpPr>
        <p:spPr>
          <a:xfrm>
            <a:off x="992875" y="245402"/>
            <a:ext cx="9315782" cy="590931"/>
          </a:xfrm>
        </p:spPr>
        <p:txBody>
          <a:bodyPr/>
          <a:lstStyle/>
          <a:p>
            <a:r>
              <a:rPr lang="en-US" altLang="zh-TW" dirty="0"/>
              <a:t>3) </a:t>
            </a:r>
            <a:r>
              <a:rPr lang="zh-TW" altLang="en-US" dirty="0"/>
              <a:t>檢查缺失值</a:t>
            </a:r>
          </a:p>
        </p:txBody>
      </p:sp>
      <p:sp>
        <p:nvSpPr>
          <p:cNvPr id="7" name="Text Placeholder 2">
            <a:extLst>
              <a:ext uri="{FF2B5EF4-FFF2-40B4-BE49-F238E27FC236}">
                <a16:creationId xmlns:a16="http://schemas.microsoft.com/office/drawing/2014/main" id="{BF438A55-52C0-224D-9A11-E5AE55ACAF02}"/>
              </a:ext>
            </a:extLst>
          </p:cNvPr>
          <p:cNvSpPr txBox="1">
            <a:spLocks/>
          </p:cNvSpPr>
          <p:nvPr/>
        </p:nvSpPr>
        <p:spPr>
          <a:xfrm>
            <a:off x="410527" y="979673"/>
            <a:ext cx="10480478" cy="16393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114300" marR="0" lvl="0" indent="0" algn="l" defTabSz="914400" rtl="0" eaLnBrk="1" fontAlgn="auto" latinLnBrk="0" hangingPunct="1">
              <a:lnSpc>
                <a:spcPct val="115000"/>
              </a:lnSpc>
              <a:spcBef>
                <a:spcPts val="0"/>
              </a:spcBef>
              <a:spcAft>
                <a:spcPts val="0"/>
              </a:spcAft>
              <a:buClr>
                <a:srgbClr val="D66962"/>
              </a:buClr>
              <a:buSzPts val="1800"/>
              <a:buFont typeface="Calibri"/>
              <a:buNone/>
              <a:tabLst/>
              <a:defRPr/>
            </a:pP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使用 </a:t>
            </a:r>
            <a:r>
              <a:rPr kumimoji="0" lang="en-US" sz="2400" b="0" i="0" u="none" strike="noStrike" kern="0" cap="none" spc="0" normalizeH="0" baseline="0" noProof="0" dirty="0" err="1">
                <a:ln>
                  <a:noFill/>
                </a:ln>
                <a:solidFill>
                  <a:srgbClr val="595959"/>
                </a:solidFill>
                <a:effectLst/>
                <a:uLnTx/>
                <a:uFillTx/>
                <a:latin typeface="Calibri"/>
                <a:cs typeface="Calibri"/>
                <a:sym typeface="Calibri"/>
              </a:rPr>
              <a:t>numpy</a:t>
            </a:r>
            <a:r>
              <a:rPr kumimoji="0" lang="en-US" sz="2400" b="0" i="0" u="none" strike="noStrike" kern="0" cap="none" spc="0" normalizeH="0" baseline="0" noProof="0" dirty="0">
                <a:ln>
                  <a:noFill/>
                </a:ln>
                <a:solidFill>
                  <a:srgbClr val="595959"/>
                </a:solidFill>
                <a:effectLst/>
                <a:uLnTx/>
                <a:uFillTx/>
                <a:latin typeface="Calibri"/>
                <a:cs typeface="Calibri"/>
                <a:sym typeface="Calibri"/>
              </a:rPr>
              <a:t>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所提供的函式來檢查是否有 </a:t>
            </a:r>
            <a:r>
              <a:rPr kumimoji="0" lang="en-US" sz="2400" b="0" i="0" u="none" strike="noStrike" kern="0" cap="none" spc="0" normalizeH="0" baseline="0" noProof="0" dirty="0">
                <a:ln>
                  <a:noFill/>
                </a:ln>
                <a:solidFill>
                  <a:srgbClr val="595959"/>
                </a:solidFill>
                <a:effectLst/>
                <a:uLnTx/>
                <a:uFillTx/>
                <a:latin typeface="Calibri"/>
                <a:cs typeface="Calibri"/>
                <a:sym typeface="Calibri"/>
              </a:rPr>
              <a:t>NA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缺失值，假設有缺失值使用 </a:t>
            </a:r>
            <a:r>
              <a:rPr kumimoji="0" lang="en-US" sz="2400" b="1" i="0" u="none" strike="noStrike" kern="0" cap="none" spc="0" normalizeH="0" baseline="0" noProof="0" dirty="0" err="1">
                <a:ln>
                  <a:noFill/>
                </a:ln>
                <a:solidFill>
                  <a:srgbClr val="595959"/>
                </a:solidFill>
                <a:effectLst/>
                <a:uLnTx/>
                <a:uFillTx/>
                <a:latin typeface="Calibri"/>
                <a:cs typeface="Calibri"/>
                <a:sym typeface="Calibri"/>
              </a:rPr>
              <a:t>dropna</a:t>
            </a:r>
            <a:r>
              <a:rPr kumimoji="0" lang="en-US" sz="2400" b="1" i="0" u="none" strike="noStrike" kern="0" cap="none" spc="0" normalizeH="0" baseline="0" noProof="0" dirty="0">
                <a:ln>
                  <a:noFill/>
                </a:ln>
                <a:solidFill>
                  <a:srgbClr val="595959"/>
                </a:solidFill>
                <a:effectLst/>
                <a:uLnTx/>
                <a:uFillTx/>
                <a:latin typeface="Calibri"/>
                <a:cs typeface="Calibri"/>
                <a:sym typeface="Calibri"/>
              </a:rPr>
              <a:t>(</a:t>
            </a:r>
            <a:r>
              <a:rPr kumimoji="0" lang="zh-TW" altLang="en-US" sz="2400" b="1" i="0" u="none" strike="noStrike" kern="0" cap="none" spc="0" normalizeH="0" baseline="0" noProof="0" dirty="0">
                <a:ln>
                  <a:noFill/>
                </a:ln>
                <a:solidFill>
                  <a:srgbClr val="595959"/>
                </a:solidFill>
                <a:effectLst/>
                <a:uLnTx/>
                <a:uFillTx/>
                <a:latin typeface="Calibri"/>
                <a:cs typeface="Calibri"/>
                <a:sym typeface="Calibri"/>
              </a:rPr>
              <a:t> </a:t>
            </a:r>
            <a:r>
              <a:rPr kumimoji="0" lang="en-US" sz="2400" b="1" i="0" u="none" strike="noStrike" kern="0" cap="none" spc="0" normalizeH="0" baseline="0" noProof="0" dirty="0">
                <a:ln>
                  <a:noFill/>
                </a:ln>
                <a:solidFill>
                  <a:srgbClr val="595959"/>
                </a:solidFill>
                <a:effectLst/>
                <a:uLnTx/>
                <a:uFillTx/>
                <a:latin typeface="Calibri"/>
                <a:cs typeface="Calibri"/>
                <a:sym typeface="Calibri"/>
              </a:rPr>
              <a:t>)</a:t>
            </a:r>
            <a:r>
              <a:rPr kumimoji="0" lang="zh-TW" altLang="en-US" sz="2400" b="1" i="0" u="none" strike="noStrike" kern="0" cap="none" spc="0" normalizeH="0" baseline="0" noProof="0" dirty="0">
                <a:ln>
                  <a:noFill/>
                </a:ln>
                <a:solidFill>
                  <a:srgbClr val="595959"/>
                </a:solidFill>
                <a:effectLst/>
                <a:uLnTx/>
                <a:uFillTx/>
                <a:latin typeface="Calibri"/>
                <a:cs typeface="Calibri"/>
                <a:sym typeface="Calibri"/>
              </a:rPr>
              <a:t>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來移除。使用的時機在於當只有少量的缺失值適用，若遇到有大量缺失值的情況，或是本身的資料量就很少的情況下建議可以透過機器學習的方法補值來預測缺失值。</a:t>
            </a:r>
            <a:endParaRPr kumimoji="0" lang="en-TW" sz="2400" b="0" i="0" u="none" strike="noStrike" kern="0" cap="none" spc="0" normalizeH="0" baseline="0" noProof="0" dirty="0">
              <a:ln>
                <a:noFill/>
              </a:ln>
              <a:solidFill>
                <a:srgbClr val="595959"/>
              </a:solidFill>
              <a:effectLst/>
              <a:uLnTx/>
              <a:uFillTx/>
              <a:latin typeface="Calibri"/>
              <a:cs typeface="Calibri"/>
              <a:sym typeface="Calibri"/>
            </a:endParaRPr>
          </a:p>
        </p:txBody>
      </p:sp>
      <p:pic>
        <p:nvPicPr>
          <p:cNvPr id="8" name="Picture 7">
            <a:extLst>
              <a:ext uri="{FF2B5EF4-FFF2-40B4-BE49-F238E27FC236}">
                <a16:creationId xmlns:a16="http://schemas.microsoft.com/office/drawing/2014/main" id="{747D8333-0FA9-714E-8957-EB8C91545E81}"/>
              </a:ext>
            </a:extLst>
          </p:cNvPr>
          <p:cNvPicPr>
            <a:picLocks noChangeAspect="1"/>
          </p:cNvPicPr>
          <p:nvPr/>
        </p:nvPicPr>
        <p:blipFill>
          <a:blip r:embed="rId2"/>
          <a:stretch>
            <a:fillRect/>
          </a:stretch>
        </p:blipFill>
        <p:spPr>
          <a:xfrm>
            <a:off x="4323976" y="3228030"/>
            <a:ext cx="3544047" cy="974260"/>
          </a:xfrm>
          <a:prstGeom prst="rect">
            <a:avLst/>
          </a:prstGeom>
        </p:spPr>
      </p:pic>
    </p:spTree>
    <p:extLst>
      <p:ext uri="{BB962C8B-B14F-4D97-AF65-F5344CB8AC3E}">
        <p14:creationId xmlns:p14="http://schemas.microsoft.com/office/powerpoint/2010/main" val="1489210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CF8222-4C89-634C-B83B-E8CBE21871B0}"/>
              </a:ext>
            </a:extLst>
          </p:cNvPr>
          <p:cNvSpPr>
            <a:spLocks noGrp="1"/>
          </p:cNvSpPr>
          <p:nvPr>
            <p:ph type="body" sz="quarter" idx="10"/>
          </p:nvPr>
        </p:nvSpPr>
        <p:spPr/>
        <p:txBody>
          <a:bodyPr/>
          <a:lstStyle/>
          <a:p>
            <a:endParaRPr lang="en-TW"/>
          </a:p>
        </p:txBody>
      </p:sp>
      <p:sp>
        <p:nvSpPr>
          <p:cNvPr id="3" name="Rectangle 2">
            <a:extLst>
              <a:ext uri="{FF2B5EF4-FFF2-40B4-BE49-F238E27FC236}">
                <a16:creationId xmlns:a16="http://schemas.microsoft.com/office/drawing/2014/main" id="{5B029D3D-310A-1047-B841-0538F63A4B9F}"/>
              </a:ext>
            </a:extLst>
          </p:cNvPr>
          <p:cNvSpPr/>
          <p:nvPr/>
        </p:nvSpPr>
        <p:spPr>
          <a:xfrm>
            <a:off x="3048000" y="2967335"/>
            <a:ext cx="6096000" cy="923330"/>
          </a:xfrm>
          <a:prstGeom prst="rect">
            <a:avLst/>
          </a:prstGeom>
        </p:spPr>
        <p:txBody>
          <a:bodyPr>
            <a:spAutoFit/>
          </a:bodyPr>
          <a:lstStyle/>
          <a:p>
            <a:r>
              <a:rPr lang="zh-TW" altLang="en-US" dirty="0">
                <a:solidFill>
                  <a:srgbClr val="292929"/>
                </a:solidFill>
                <a:latin typeface="medium-content-serif-font"/>
              </a:rPr>
              <a:t>最重要的一點是</a:t>
            </a:r>
            <a:r>
              <a:rPr lang="en-US" altLang="zh-TW" dirty="0">
                <a:solidFill>
                  <a:srgbClr val="292929"/>
                </a:solidFill>
                <a:latin typeface="medium-content-serif-font"/>
              </a:rPr>
              <a:t>: </a:t>
            </a:r>
            <a:r>
              <a:rPr lang="zh-TW" altLang="en-US" dirty="0">
                <a:solidFill>
                  <a:srgbClr val="292929"/>
                </a:solidFill>
                <a:latin typeface="medium-content-serif-font"/>
              </a:rPr>
              <a:t>不論是在 傳統</a:t>
            </a:r>
            <a:r>
              <a:rPr lang="en-US" dirty="0">
                <a:solidFill>
                  <a:srgbClr val="292929"/>
                </a:solidFill>
                <a:latin typeface="medium-content-serif-font"/>
              </a:rPr>
              <a:t>ML or </a:t>
            </a:r>
            <a:r>
              <a:rPr lang="zh-TW" altLang="en-US" dirty="0">
                <a:solidFill>
                  <a:srgbClr val="292929"/>
                </a:solidFill>
                <a:latin typeface="medium-content-serif-font"/>
              </a:rPr>
              <a:t>深度神經網路 中</a:t>
            </a:r>
            <a:r>
              <a:rPr lang="en-US" altLang="zh-TW" dirty="0">
                <a:solidFill>
                  <a:srgbClr val="292929"/>
                </a:solidFill>
                <a:latin typeface="medium-content-serif-font"/>
              </a:rPr>
              <a:t>, </a:t>
            </a:r>
            <a:r>
              <a:rPr lang="zh-TW" altLang="en-US" dirty="0">
                <a:solidFill>
                  <a:srgbClr val="292929"/>
                </a:solidFill>
                <a:latin typeface="medium-content-serif-font"/>
              </a:rPr>
              <a:t>對訓練集和測試集都需要採用同樣的統計指標預處理策略，保持其處理的一致性。</a:t>
            </a:r>
            <a:endParaRPr lang="en-TW" dirty="0"/>
          </a:p>
        </p:txBody>
      </p:sp>
    </p:spTree>
    <p:extLst>
      <p:ext uri="{BB962C8B-B14F-4D97-AF65-F5344CB8AC3E}">
        <p14:creationId xmlns:p14="http://schemas.microsoft.com/office/powerpoint/2010/main" val="2443276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4FDF7C-627C-1C45-A35F-D876F36AE2ED}"/>
              </a:ext>
            </a:extLst>
          </p:cNvPr>
          <p:cNvSpPr>
            <a:spLocks noGrp="1"/>
          </p:cNvSpPr>
          <p:nvPr>
            <p:ph type="body" sz="quarter" idx="10"/>
          </p:nvPr>
        </p:nvSpPr>
        <p:spPr>
          <a:xfrm>
            <a:off x="992875" y="245402"/>
            <a:ext cx="9315782" cy="590931"/>
          </a:xfrm>
        </p:spPr>
        <p:txBody>
          <a:bodyPr/>
          <a:lstStyle/>
          <a:p>
            <a:r>
              <a:rPr lang="en-US" dirty="0"/>
              <a:t>Standardization</a:t>
            </a:r>
            <a:r>
              <a:rPr lang="zh-TW" altLang="en-US" dirty="0"/>
              <a:t> 平均</a:t>
            </a:r>
            <a:r>
              <a:rPr lang="en-US" altLang="zh-TW" dirty="0"/>
              <a:t>&amp;</a:t>
            </a:r>
            <a:r>
              <a:rPr lang="zh-TW" altLang="en-US" dirty="0"/>
              <a:t>變異數標準化</a:t>
            </a:r>
          </a:p>
        </p:txBody>
      </p:sp>
      <p:sp>
        <p:nvSpPr>
          <p:cNvPr id="3" name="Rectangle 2">
            <a:extLst>
              <a:ext uri="{FF2B5EF4-FFF2-40B4-BE49-F238E27FC236}">
                <a16:creationId xmlns:a16="http://schemas.microsoft.com/office/drawing/2014/main" id="{9728A39B-CF21-314A-9850-9715C8922139}"/>
              </a:ext>
            </a:extLst>
          </p:cNvPr>
          <p:cNvSpPr/>
          <p:nvPr/>
        </p:nvSpPr>
        <p:spPr>
          <a:xfrm>
            <a:off x="791738" y="1234912"/>
            <a:ext cx="9930924" cy="707886"/>
          </a:xfrm>
          <a:prstGeom prst="rect">
            <a:avLst/>
          </a:prstGeom>
        </p:spPr>
        <p:txBody>
          <a:bodyPr wrap="none">
            <a:spAutoFit/>
          </a:bodyPr>
          <a:lstStyle/>
          <a:p>
            <a:r>
              <a:rPr lang="zh-TW" altLang="en-US" sz="2000" dirty="0">
                <a:solidFill>
                  <a:srgbClr val="4D4D4D"/>
                </a:solidFill>
                <a:latin typeface="Microsoft YaHei" panose="020B0503020204020204" pitchFamily="34" charset="-122"/>
                <a:ea typeface="Microsoft YaHei" panose="020B0503020204020204" pitchFamily="34" charset="-122"/>
              </a:rPr>
              <a:t>將所有特徵標準化，也就是高斯分佈。使得數據的平均值為</a:t>
            </a:r>
            <a:r>
              <a:rPr lang="en-US" altLang="zh-TW" sz="2000" dirty="0">
                <a:solidFill>
                  <a:srgbClr val="4D4D4D"/>
                </a:solidFill>
                <a:latin typeface="Microsoft YaHei" panose="020B0503020204020204" pitchFamily="34" charset="-122"/>
                <a:ea typeface="Microsoft YaHei" panose="020B0503020204020204" pitchFamily="34" charset="-122"/>
              </a:rPr>
              <a:t>0</a:t>
            </a:r>
            <a:r>
              <a:rPr lang="zh-TW" altLang="en-US" sz="2000" dirty="0">
                <a:solidFill>
                  <a:srgbClr val="4D4D4D"/>
                </a:solidFill>
                <a:latin typeface="Microsoft YaHei" panose="020B0503020204020204" pitchFamily="34" charset="-122"/>
                <a:ea typeface="Microsoft YaHei" panose="020B0503020204020204" pitchFamily="34" charset="-122"/>
              </a:rPr>
              <a:t>，方差為</a:t>
            </a:r>
            <a:r>
              <a:rPr lang="en-US" altLang="zh-TW" sz="2000" dirty="0">
                <a:solidFill>
                  <a:srgbClr val="4D4D4D"/>
                </a:solidFill>
                <a:latin typeface="Microsoft YaHei" panose="020B0503020204020204" pitchFamily="34" charset="-122"/>
                <a:ea typeface="Microsoft YaHei" panose="020B0503020204020204" pitchFamily="34" charset="-122"/>
              </a:rPr>
              <a:t>1</a:t>
            </a:r>
            <a:r>
              <a:rPr lang="zh-TW" altLang="en-US" sz="2000" dirty="0">
                <a:solidFill>
                  <a:srgbClr val="4D4D4D"/>
                </a:solidFill>
                <a:latin typeface="Microsoft YaHei" panose="020B0503020204020204" pitchFamily="34" charset="-122"/>
                <a:ea typeface="Microsoft YaHei" panose="020B0503020204020204" pitchFamily="34" charset="-122"/>
              </a:rPr>
              <a:t>。</a:t>
            </a:r>
            <a:endParaRPr lang="en-US" altLang="zh-TW" sz="2000" dirty="0">
              <a:solidFill>
                <a:srgbClr val="4D4D4D"/>
              </a:solidFill>
              <a:latin typeface="Microsoft YaHei" panose="020B0503020204020204" pitchFamily="34" charset="-122"/>
              <a:ea typeface="Microsoft YaHei" panose="020B0503020204020204" pitchFamily="34" charset="-122"/>
            </a:endParaRPr>
          </a:p>
          <a:p>
            <a:r>
              <a:rPr lang="zh-TW" altLang="en-US" sz="2000" dirty="0">
                <a:solidFill>
                  <a:srgbClr val="4D4D4D"/>
                </a:solidFill>
                <a:latin typeface="Microsoft YaHei" panose="020B0503020204020204" pitchFamily="34" charset="-122"/>
                <a:ea typeface="Microsoft YaHei" panose="020B0503020204020204" pitchFamily="34" charset="-122"/>
              </a:rPr>
              <a:t>適合的使用時機於當有些特徵的方差過大時，使用標準化能夠有效地讓模型快速收斂。</a:t>
            </a:r>
            <a:endParaRPr lang="en-TW" sz="2000" dirty="0"/>
          </a:p>
        </p:txBody>
      </p:sp>
      <p:pic>
        <p:nvPicPr>
          <p:cNvPr id="5" name="Picture 4">
            <a:extLst>
              <a:ext uri="{FF2B5EF4-FFF2-40B4-BE49-F238E27FC236}">
                <a16:creationId xmlns:a16="http://schemas.microsoft.com/office/drawing/2014/main" id="{88B801EA-9903-EB45-8053-C5AC62839EAE}"/>
              </a:ext>
            </a:extLst>
          </p:cNvPr>
          <p:cNvPicPr>
            <a:picLocks noChangeAspect="1"/>
          </p:cNvPicPr>
          <p:nvPr/>
        </p:nvPicPr>
        <p:blipFill>
          <a:blip r:embed="rId3"/>
          <a:stretch>
            <a:fillRect/>
          </a:stretch>
        </p:blipFill>
        <p:spPr>
          <a:xfrm>
            <a:off x="2310694" y="3850765"/>
            <a:ext cx="7570611" cy="2415790"/>
          </a:xfrm>
          <a:prstGeom prst="rect">
            <a:avLst/>
          </a:prstGeom>
        </p:spPr>
      </p:pic>
      <p:pic>
        <p:nvPicPr>
          <p:cNvPr id="7" name="Picture 6">
            <a:extLst>
              <a:ext uri="{FF2B5EF4-FFF2-40B4-BE49-F238E27FC236}">
                <a16:creationId xmlns:a16="http://schemas.microsoft.com/office/drawing/2014/main" id="{CF29EC9F-F35F-C44B-8557-8A93C0C0C5BE}"/>
              </a:ext>
            </a:extLst>
          </p:cNvPr>
          <p:cNvPicPr>
            <a:picLocks noChangeAspect="1"/>
          </p:cNvPicPr>
          <p:nvPr/>
        </p:nvPicPr>
        <p:blipFill>
          <a:blip r:embed="rId4"/>
          <a:stretch>
            <a:fillRect/>
          </a:stretch>
        </p:blipFill>
        <p:spPr>
          <a:xfrm>
            <a:off x="3244849" y="2311400"/>
            <a:ext cx="5702300" cy="1117600"/>
          </a:xfrm>
          <a:prstGeom prst="rect">
            <a:avLst/>
          </a:prstGeom>
        </p:spPr>
      </p:pic>
      <p:pic>
        <p:nvPicPr>
          <p:cNvPr id="11" name="Graphic 10">
            <a:extLst>
              <a:ext uri="{FF2B5EF4-FFF2-40B4-BE49-F238E27FC236}">
                <a16:creationId xmlns:a16="http://schemas.microsoft.com/office/drawing/2014/main" id="{B77AEE2B-242D-B442-8A76-C4C6617800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1738" y="2344331"/>
            <a:ext cx="1409700" cy="368300"/>
          </a:xfrm>
          <a:prstGeom prst="rect">
            <a:avLst/>
          </a:prstGeom>
        </p:spPr>
      </p:pic>
    </p:spTree>
    <p:extLst>
      <p:ext uri="{BB962C8B-B14F-4D97-AF65-F5344CB8AC3E}">
        <p14:creationId xmlns:p14="http://schemas.microsoft.com/office/powerpoint/2010/main" val="888086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C5BF85-FFB8-BE45-B75E-D20C4FEF15CE}"/>
              </a:ext>
            </a:extLst>
          </p:cNvPr>
          <p:cNvSpPr>
            <a:spLocks noGrp="1"/>
          </p:cNvSpPr>
          <p:nvPr>
            <p:ph type="body" sz="quarter" idx="10"/>
          </p:nvPr>
        </p:nvSpPr>
        <p:spPr>
          <a:xfrm>
            <a:off x="992875" y="245402"/>
            <a:ext cx="9315782" cy="590931"/>
          </a:xfrm>
        </p:spPr>
        <p:txBody>
          <a:bodyPr/>
          <a:lstStyle/>
          <a:p>
            <a:r>
              <a:rPr lang="en-US" dirty="0" err="1"/>
              <a:t>MinMaxScaler</a:t>
            </a:r>
            <a:r>
              <a:rPr lang="en-US" dirty="0"/>
              <a:t> </a:t>
            </a:r>
            <a:r>
              <a:rPr lang="zh-TW" altLang="en-US" dirty="0"/>
              <a:t>最小最大值標準化</a:t>
            </a:r>
            <a:endParaRPr lang="en-US" altLang="zh-TW" dirty="0"/>
          </a:p>
        </p:txBody>
      </p:sp>
      <p:sp>
        <p:nvSpPr>
          <p:cNvPr id="3" name="Rectangle 2">
            <a:extLst>
              <a:ext uri="{FF2B5EF4-FFF2-40B4-BE49-F238E27FC236}">
                <a16:creationId xmlns:a16="http://schemas.microsoft.com/office/drawing/2014/main" id="{FE394C89-B02D-2849-8A28-8488AEF0C012}"/>
              </a:ext>
            </a:extLst>
          </p:cNvPr>
          <p:cNvSpPr/>
          <p:nvPr/>
        </p:nvSpPr>
        <p:spPr>
          <a:xfrm>
            <a:off x="992875" y="1268779"/>
            <a:ext cx="10205703" cy="707886"/>
          </a:xfrm>
          <a:prstGeom prst="rect">
            <a:avLst/>
          </a:prstGeom>
        </p:spPr>
        <p:txBody>
          <a:bodyPr wrap="square">
            <a:spAutoFit/>
          </a:bodyPr>
          <a:lstStyle/>
          <a:p>
            <a:r>
              <a:rPr lang="zh-TW" altLang="en-US" sz="2000" dirty="0">
                <a:solidFill>
                  <a:srgbClr val="4D4D4D"/>
                </a:solidFill>
                <a:latin typeface="Microsoft YaHei" panose="020B0503020204020204" pitchFamily="34" charset="-122"/>
                <a:ea typeface="Microsoft YaHei" panose="020B0503020204020204" pitchFamily="34" charset="-122"/>
              </a:rPr>
              <a:t>在</a:t>
            </a:r>
            <a:r>
              <a:rPr lang="en-US" sz="2000" dirty="0" err="1">
                <a:solidFill>
                  <a:srgbClr val="4D4D4D"/>
                </a:solidFill>
                <a:latin typeface="Microsoft YaHei" panose="020B0503020204020204" pitchFamily="34" charset="-122"/>
                <a:ea typeface="Microsoft YaHei" panose="020B0503020204020204" pitchFamily="34" charset="-122"/>
              </a:rPr>
              <a:t>MinMaxScaler</a:t>
            </a:r>
            <a:r>
              <a:rPr lang="zh-TW" altLang="en-US" sz="2000" dirty="0">
                <a:solidFill>
                  <a:srgbClr val="4D4D4D"/>
                </a:solidFill>
                <a:latin typeface="Microsoft YaHei" panose="020B0503020204020204" pitchFamily="34" charset="-122"/>
                <a:ea typeface="Microsoft YaHei" panose="020B0503020204020204" pitchFamily="34" charset="-122"/>
              </a:rPr>
              <a:t>中是給定了一個明確的最大值與最小值。每個特徵中的最小值變成了</a:t>
            </a:r>
            <a:r>
              <a:rPr lang="en-US" altLang="zh-TW" sz="2000" dirty="0">
                <a:solidFill>
                  <a:srgbClr val="4D4D4D"/>
                </a:solidFill>
                <a:latin typeface="Microsoft YaHei" panose="020B0503020204020204" pitchFamily="34" charset="-122"/>
                <a:ea typeface="Microsoft YaHei" panose="020B0503020204020204" pitchFamily="34" charset="-122"/>
              </a:rPr>
              <a:t>0</a:t>
            </a:r>
            <a:r>
              <a:rPr lang="zh-TW" altLang="en-US" sz="2000" dirty="0">
                <a:solidFill>
                  <a:srgbClr val="4D4D4D"/>
                </a:solidFill>
                <a:latin typeface="Microsoft YaHei" panose="020B0503020204020204" pitchFamily="34" charset="-122"/>
                <a:ea typeface="Microsoft YaHei" panose="020B0503020204020204" pitchFamily="34" charset="-122"/>
              </a:rPr>
              <a:t>，最大值變成了</a:t>
            </a:r>
            <a:r>
              <a:rPr lang="en-US" altLang="zh-TW" sz="2000" dirty="0">
                <a:solidFill>
                  <a:srgbClr val="4D4D4D"/>
                </a:solidFill>
                <a:latin typeface="Microsoft YaHei" panose="020B0503020204020204" pitchFamily="34" charset="-122"/>
                <a:ea typeface="Microsoft YaHei" panose="020B0503020204020204" pitchFamily="34" charset="-122"/>
              </a:rPr>
              <a:t>1</a:t>
            </a:r>
            <a:r>
              <a:rPr lang="zh-TW" altLang="en-US" sz="2000" dirty="0">
                <a:solidFill>
                  <a:srgbClr val="4D4D4D"/>
                </a:solidFill>
                <a:latin typeface="Microsoft YaHei" panose="020B0503020204020204" pitchFamily="34" charset="-122"/>
                <a:ea typeface="Microsoft YaHei" panose="020B0503020204020204" pitchFamily="34" charset="-122"/>
              </a:rPr>
              <a:t>。數據會縮放到到</a:t>
            </a:r>
            <a:r>
              <a:rPr lang="en-US" altLang="zh-TW" sz="2000" dirty="0">
                <a:solidFill>
                  <a:srgbClr val="4D4D4D"/>
                </a:solidFill>
                <a:latin typeface="Microsoft YaHei" panose="020B0503020204020204" pitchFamily="34" charset="-122"/>
                <a:ea typeface="Microsoft YaHei" panose="020B0503020204020204" pitchFamily="34" charset="-122"/>
              </a:rPr>
              <a:t>[0,1]</a:t>
            </a:r>
            <a:r>
              <a:rPr lang="zh-TW" altLang="en-US" sz="2000" dirty="0">
                <a:solidFill>
                  <a:srgbClr val="4D4D4D"/>
                </a:solidFill>
                <a:latin typeface="Microsoft YaHei" panose="020B0503020204020204" pitchFamily="34" charset="-122"/>
                <a:ea typeface="Microsoft YaHei" panose="020B0503020204020204" pitchFamily="34" charset="-122"/>
              </a:rPr>
              <a:t>之間。</a:t>
            </a:r>
            <a:endParaRPr lang="en-TW" sz="2000" dirty="0"/>
          </a:p>
        </p:txBody>
      </p:sp>
      <p:pic>
        <p:nvPicPr>
          <p:cNvPr id="5" name="Picture 4">
            <a:extLst>
              <a:ext uri="{FF2B5EF4-FFF2-40B4-BE49-F238E27FC236}">
                <a16:creationId xmlns:a16="http://schemas.microsoft.com/office/drawing/2014/main" id="{9AACD18C-4691-CE46-A8DC-3AD22BAB053B}"/>
              </a:ext>
            </a:extLst>
          </p:cNvPr>
          <p:cNvPicPr>
            <a:picLocks noChangeAspect="1"/>
          </p:cNvPicPr>
          <p:nvPr/>
        </p:nvPicPr>
        <p:blipFill>
          <a:blip r:embed="rId3"/>
          <a:stretch>
            <a:fillRect/>
          </a:stretch>
        </p:blipFill>
        <p:spPr>
          <a:xfrm>
            <a:off x="2177587" y="3760632"/>
            <a:ext cx="7836825" cy="2412000"/>
          </a:xfrm>
          <a:prstGeom prst="rect">
            <a:avLst/>
          </a:prstGeom>
        </p:spPr>
      </p:pic>
      <p:pic>
        <p:nvPicPr>
          <p:cNvPr id="7" name="Picture 6">
            <a:extLst>
              <a:ext uri="{FF2B5EF4-FFF2-40B4-BE49-F238E27FC236}">
                <a16:creationId xmlns:a16="http://schemas.microsoft.com/office/drawing/2014/main" id="{A4612029-C64A-BF41-BC37-4A96965774B7}"/>
              </a:ext>
            </a:extLst>
          </p:cNvPr>
          <p:cNvPicPr>
            <a:picLocks noChangeAspect="1"/>
          </p:cNvPicPr>
          <p:nvPr/>
        </p:nvPicPr>
        <p:blipFill>
          <a:blip r:embed="rId4"/>
          <a:stretch>
            <a:fillRect/>
          </a:stretch>
        </p:blipFill>
        <p:spPr>
          <a:xfrm>
            <a:off x="3301999" y="2448299"/>
            <a:ext cx="5588000" cy="1117600"/>
          </a:xfrm>
          <a:prstGeom prst="rect">
            <a:avLst/>
          </a:prstGeom>
        </p:spPr>
      </p:pic>
      <p:pic>
        <p:nvPicPr>
          <p:cNvPr id="1026" name="Picture 2" descr="X_scaled = \frac{ (X - X.min(axis=0)) }{ (X.max(axis=0) - X.min(axis=0))} \cdot (max - min)+min">
            <a:extLst>
              <a:ext uri="{FF2B5EF4-FFF2-40B4-BE49-F238E27FC236}">
                <a16:creationId xmlns:a16="http://schemas.microsoft.com/office/drawing/2014/main" id="{7AD78746-5852-124A-B3C1-2F21363ABB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1645" y="1980495"/>
            <a:ext cx="4371302" cy="330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7193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F912B6-C8B4-FD4C-904C-9F7B62FF254C}"/>
              </a:ext>
            </a:extLst>
          </p:cNvPr>
          <p:cNvSpPr>
            <a:spLocks noGrp="1"/>
          </p:cNvSpPr>
          <p:nvPr>
            <p:ph type="body" sz="quarter" idx="10"/>
          </p:nvPr>
        </p:nvSpPr>
        <p:spPr>
          <a:xfrm>
            <a:off x="992875" y="245402"/>
            <a:ext cx="9315782" cy="590931"/>
          </a:xfrm>
        </p:spPr>
        <p:txBody>
          <a:bodyPr/>
          <a:lstStyle/>
          <a:p>
            <a:r>
              <a:rPr lang="en-US" dirty="0" err="1"/>
              <a:t>MaxAbsScaler</a:t>
            </a:r>
            <a:endParaRPr lang="en-US" dirty="0"/>
          </a:p>
        </p:txBody>
      </p:sp>
      <p:sp>
        <p:nvSpPr>
          <p:cNvPr id="5" name="Rectangle 4">
            <a:extLst>
              <a:ext uri="{FF2B5EF4-FFF2-40B4-BE49-F238E27FC236}">
                <a16:creationId xmlns:a16="http://schemas.microsoft.com/office/drawing/2014/main" id="{557D194D-A3E1-6243-8092-A9995A6D0E20}"/>
              </a:ext>
            </a:extLst>
          </p:cNvPr>
          <p:cNvSpPr/>
          <p:nvPr/>
        </p:nvSpPr>
        <p:spPr>
          <a:xfrm>
            <a:off x="992875" y="1268779"/>
            <a:ext cx="10205703" cy="707886"/>
          </a:xfrm>
          <a:prstGeom prst="rect">
            <a:avLst/>
          </a:prstGeom>
        </p:spPr>
        <p:txBody>
          <a:bodyPr wrap="square">
            <a:spAutoFit/>
          </a:bodyPr>
          <a:lstStyle/>
          <a:p>
            <a:r>
              <a:rPr lang="en-US" altLang="zh-TW" sz="2000" dirty="0" err="1">
                <a:solidFill>
                  <a:srgbClr val="4D4D4D"/>
                </a:solidFill>
                <a:latin typeface="Microsoft YaHei" panose="020B0503020204020204" pitchFamily="34" charset="-122"/>
                <a:ea typeface="Microsoft YaHei" panose="020B0503020204020204" pitchFamily="34" charset="-122"/>
              </a:rPr>
              <a:t>MaxAbsScaler</a:t>
            </a:r>
            <a:r>
              <a:rPr lang="zh-TW" altLang="en-US" sz="2000" dirty="0">
                <a:solidFill>
                  <a:srgbClr val="4D4D4D"/>
                </a:solidFill>
                <a:latin typeface="Microsoft YaHei" panose="020B0503020204020204" pitchFamily="34" charset="-122"/>
                <a:ea typeface="Microsoft YaHei" panose="020B0503020204020204" pitchFamily="34" charset="-122"/>
              </a:rPr>
              <a:t> 與 </a:t>
            </a:r>
            <a:r>
              <a:rPr lang="en-US" altLang="zh-TW" sz="2000" dirty="0" err="1">
                <a:solidFill>
                  <a:srgbClr val="4D4D4D"/>
                </a:solidFill>
                <a:latin typeface="Microsoft YaHei" panose="020B0503020204020204" pitchFamily="34" charset="-122"/>
                <a:ea typeface="Microsoft YaHei" panose="020B0503020204020204" pitchFamily="34" charset="-122"/>
              </a:rPr>
              <a:t>MinMaxScaler</a:t>
            </a:r>
            <a:r>
              <a:rPr lang="zh-TW" altLang="en-US" sz="2000" dirty="0">
                <a:solidFill>
                  <a:srgbClr val="4D4D4D"/>
                </a:solidFill>
                <a:latin typeface="Microsoft YaHei" panose="020B0503020204020204" pitchFamily="34" charset="-122"/>
                <a:ea typeface="Microsoft YaHei" panose="020B0503020204020204" pitchFamily="34" charset="-122"/>
              </a:rPr>
              <a:t> 類似，所有數據都會除以該列絕對值後的最大值。</a:t>
            </a:r>
            <a:endParaRPr lang="en-US" altLang="zh-TW" sz="2000" dirty="0">
              <a:solidFill>
                <a:srgbClr val="4D4D4D"/>
              </a:solidFill>
              <a:latin typeface="Microsoft YaHei" panose="020B0503020204020204" pitchFamily="34" charset="-122"/>
              <a:ea typeface="Microsoft YaHei" panose="020B0503020204020204" pitchFamily="34" charset="-122"/>
            </a:endParaRPr>
          </a:p>
          <a:p>
            <a:r>
              <a:rPr lang="zh-TW" altLang="en-US" sz="2000" dirty="0">
                <a:solidFill>
                  <a:srgbClr val="4D4D4D"/>
                </a:solidFill>
                <a:latin typeface="Microsoft YaHei" panose="020B0503020204020204" pitchFamily="34" charset="-122"/>
                <a:ea typeface="Microsoft YaHei" panose="020B0503020204020204" pitchFamily="34" charset="-122"/>
              </a:rPr>
              <a:t>數據會縮放到到</a:t>
            </a:r>
            <a:r>
              <a:rPr lang="en-US" altLang="zh-TW" sz="2000" dirty="0">
                <a:solidFill>
                  <a:srgbClr val="4D4D4D"/>
                </a:solidFill>
                <a:latin typeface="Microsoft YaHei" panose="020B0503020204020204" pitchFamily="34" charset="-122"/>
                <a:ea typeface="Microsoft YaHei" panose="020B0503020204020204" pitchFamily="34" charset="-122"/>
              </a:rPr>
              <a:t>[-1,1]</a:t>
            </a:r>
            <a:r>
              <a:rPr lang="zh-TW" altLang="en-US" sz="2000" dirty="0">
                <a:solidFill>
                  <a:srgbClr val="4D4D4D"/>
                </a:solidFill>
                <a:latin typeface="Microsoft YaHei" panose="020B0503020204020204" pitchFamily="34" charset="-122"/>
                <a:ea typeface="Microsoft YaHei" panose="020B0503020204020204" pitchFamily="34" charset="-122"/>
              </a:rPr>
              <a:t>之間。</a:t>
            </a:r>
            <a:endParaRPr lang="en-TW" sz="2000" dirty="0"/>
          </a:p>
        </p:txBody>
      </p:sp>
      <p:pic>
        <p:nvPicPr>
          <p:cNvPr id="8" name="Picture 7">
            <a:extLst>
              <a:ext uri="{FF2B5EF4-FFF2-40B4-BE49-F238E27FC236}">
                <a16:creationId xmlns:a16="http://schemas.microsoft.com/office/drawing/2014/main" id="{19DB8B25-DC21-3B40-9FFD-3EB498BA2CB7}"/>
              </a:ext>
            </a:extLst>
          </p:cNvPr>
          <p:cNvPicPr>
            <a:picLocks noChangeAspect="1"/>
          </p:cNvPicPr>
          <p:nvPr/>
        </p:nvPicPr>
        <p:blipFill>
          <a:blip r:embed="rId3"/>
          <a:stretch>
            <a:fillRect/>
          </a:stretch>
        </p:blipFill>
        <p:spPr>
          <a:xfrm>
            <a:off x="2236460" y="3781779"/>
            <a:ext cx="7719079" cy="2465210"/>
          </a:xfrm>
          <a:prstGeom prst="rect">
            <a:avLst/>
          </a:prstGeom>
        </p:spPr>
      </p:pic>
      <p:pic>
        <p:nvPicPr>
          <p:cNvPr id="10" name="Picture 9">
            <a:extLst>
              <a:ext uri="{FF2B5EF4-FFF2-40B4-BE49-F238E27FC236}">
                <a16:creationId xmlns:a16="http://schemas.microsoft.com/office/drawing/2014/main" id="{0F2E0D77-2223-1A43-99BA-0339AA793C99}"/>
              </a:ext>
            </a:extLst>
          </p:cNvPr>
          <p:cNvPicPr>
            <a:picLocks noChangeAspect="1"/>
          </p:cNvPicPr>
          <p:nvPr/>
        </p:nvPicPr>
        <p:blipFill>
          <a:blip r:embed="rId4"/>
          <a:stretch>
            <a:fillRect/>
          </a:stretch>
        </p:blipFill>
        <p:spPr>
          <a:xfrm>
            <a:off x="3435076" y="2336800"/>
            <a:ext cx="5321300" cy="1092200"/>
          </a:xfrm>
          <a:prstGeom prst="rect">
            <a:avLst/>
          </a:prstGeom>
        </p:spPr>
      </p:pic>
    </p:spTree>
    <p:extLst>
      <p:ext uri="{BB962C8B-B14F-4D97-AF65-F5344CB8AC3E}">
        <p14:creationId xmlns:p14="http://schemas.microsoft.com/office/powerpoint/2010/main" val="2152217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EF1BD8-902C-0240-AA42-95EAFA2FF51C}"/>
              </a:ext>
            </a:extLst>
          </p:cNvPr>
          <p:cNvSpPr>
            <a:spLocks noGrp="1"/>
          </p:cNvSpPr>
          <p:nvPr>
            <p:ph type="body" sz="quarter" idx="10"/>
          </p:nvPr>
        </p:nvSpPr>
        <p:spPr/>
        <p:txBody>
          <a:bodyPr/>
          <a:lstStyle/>
          <a:p>
            <a:r>
              <a:rPr lang="en-US" dirty="0" err="1"/>
              <a:t>RobustScaler</a:t>
            </a:r>
            <a:endParaRPr lang="en-TW" dirty="0"/>
          </a:p>
        </p:txBody>
      </p:sp>
      <p:pic>
        <p:nvPicPr>
          <p:cNvPr id="3" name="Picture 2">
            <a:extLst>
              <a:ext uri="{FF2B5EF4-FFF2-40B4-BE49-F238E27FC236}">
                <a16:creationId xmlns:a16="http://schemas.microsoft.com/office/drawing/2014/main" id="{90F5C8C8-6A38-364D-B6CC-67DE2B868E6D}"/>
              </a:ext>
            </a:extLst>
          </p:cNvPr>
          <p:cNvPicPr>
            <a:picLocks noChangeAspect="1"/>
          </p:cNvPicPr>
          <p:nvPr/>
        </p:nvPicPr>
        <p:blipFill>
          <a:blip r:embed="rId3"/>
          <a:stretch>
            <a:fillRect/>
          </a:stretch>
        </p:blipFill>
        <p:spPr>
          <a:xfrm>
            <a:off x="3191228" y="2585861"/>
            <a:ext cx="5651500" cy="1054100"/>
          </a:xfrm>
          <a:prstGeom prst="rect">
            <a:avLst/>
          </a:prstGeom>
        </p:spPr>
      </p:pic>
      <p:pic>
        <p:nvPicPr>
          <p:cNvPr id="4" name="Picture 3">
            <a:extLst>
              <a:ext uri="{FF2B5EF4-FFF2-40B4-BE49-F238E27FC236}">
                <a16:creationId xmlns:a16="http://schemas.microsoft.com/office/drawing/2014/main" id="{FE52124B-68B8-D743-9028-F004FB9DB4AC}"/>
              </a:ext>
            </a:extLst>
          </p:cNvPr>
          <p:cNvPicPr>
            <a:picLocks noChangeAspect="1"/>
          </p:cNvPicPr>
          <p:nvPr/>
        </p:nvPicPr>
        <p:blipFill>
          <a:blip r:embed="rId4"/>
          <a:stretch>
            <a:fillRect/>
          </a:stretch>
        </p:blipFill>
        <p:spPr>
          <a:xfrm>
            <a:off x="2175233" y="3716866"/>
            <a:ext cx="7841533" cy="2493431"/>
          </a:xfrm>
          <a:prstGeom prst="rect">
            <a:avLst/>
          </a:prstGeom>
        </p:spPr>
      </p:pic>
      <p:sp>
        <p:nvSpPr>
          <p:cNvPr id="5" name="Rectangle 4">
            <a:extLst>
              <a:ext uri="{FF2B5EF4-FFF2-40B4-BE49-F238E27FC236}">
                <a16:creationId xmlns:a16="http://schemas.microsoft.com/office/drawing/2014/main" id="{89DAE720-9895-5947-820B-4D225B85DE19}"/>
              </a:ext>
            </a:extLst>
          </p:cNvPr>
          <p:cNvSpPr/>
          <p:nvPr/>
        </p:nvSpPr>
        <p:spPr>
          <a:xfrm>
            <a:off x="992875" y="1268779"/>
            <a:ext cx="10205703" cy="400110"/>
          </a:xfrm>
          <a:prstGeom prst="rect">
            <a:avLst/>
          </a:prstGeom>
        </p:spPr>
        <p:txBody>
          <a:bodyPr wrap="square">
            <a:spAutoFit/>
          </a:bodyPr>
          <a:lstStyle/>
          <a:p>
            <a:r>
              <a:rPr lang="zh-TW" altLang="en-US" sz="2000" dirty="0">
                <a:solidFill>
                  <a:srgbClr val="4D4D4D"/>
                </a:solidFill>
                <a:latin typeface="Microsoft YaHei" panose="020B0503020204020204" pitchFamily="34" charset="-122"/>
                <a:ea typeface="Microsoft YaHei" panose="020B0503020204020204" pitchFamily="34" charset="-122"/>
              </a:rPr>
              <a:t>可以有效的縮放帶有</a:t>
            </a:r>
            <a:r>
              <a:rPr lang="en-US" altLang="zh-TW" sz="2000" dirty="0">
                <a:solidFill>
                  <a:srgbClr val="4D4D4D"/>
                </a:solidFill>
                <a:latin typeface="Microsoft YaHei" panose="020B0503020204020204" pitchFamily="34" charset="-122"/>
                <a:ea typeface="Microsoft YaHei" panose="020B0503020204020204" pitchFamily="34" charset="-122"/>
              </a:rPr>
              <a:t>outlier</a:t>
            </a:r>
            <a:r>
              <a:rPr lang="zh-TW" altLang="en-US" sz="2000" dirty="0">
                <a:solidFill>
                  <a:srgbClr val="4D4D4D"/>
                </a:solidFill>
                <a:latin typeface="Microsoft YaHei" panose="020B0503020204020204" pitchFamily="34" charset="-122"/>
                <a:ea typeface="Microsoft YaHei" panose="020B0503020204020204" pitchFamily="34" charset="-122"/>
              </a:rPr>
              <a:t>的數據，透過</a:t>
            </a:r>
            <a:r>
              <a:rPr lang="en-US" altLang="zh-TW" sz="2000" dirty="0">
                <a:solidFill>
                  <a:srgbClr val="4D4D4D"/>
                </a:solidFill>
                <a:latin typeface="Microsoft YaHei" panose="020B0503020204020204" pitchFamily="34" charset="-122"/>
                <a:ea typeface="Microsoft YaHei" panose="020B0503020204020204" pitchFamily="34" charset="-122"/>
              </a:rPr>
              <a:t>Robust</a:t>
            </a:r>
            <a:r>
              <a:rPr lang="zh-TW" altLang="en-US" sz="2000" dirty="0">
                <a:solidFill>
                  <a:srgbClr val="4D4D4D"/>
                </a:solidFill>
                <a:latin typeface="Microsoft YaHei" panose="020B0503020204020204" pitchFamily="34" charset="-122"/>
                <a:ea typeface="Microsoft YaHei" panose="020B0503020204020204" pitchFamily="34" charset="-122"/>
              </a:rPr>
              <a:t>如果數據中含有異常值在縮放中會捨去。</a:t>
            </a:r>
            <a:endParaRPr lang="en-TW" sz="2000" dirty="0"/>
          </a:p>
        </p:txBody>
      </p:sp>
      <p:pic>
        <p:nvPicPr>
          <p:cNvPr id="2050" name="Picture 2" descr="在这里插入图片描述">
            <a:extLst>
              <a:ext uri="{FF2B5EF4-FFF2-40B4-BE49-F238E27FC236}">
                <a16:creationId xmlns:a16="http://schemas.microsoft.com/office/drawing/2014/main" id="{C24E910A-53CA-774E-A96C-28A23F42E6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778" y="1753305"/>
            <a:ext cx="2330450" cy="71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0507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F7E3C-5784-224C-BAC8-DC7D2EE4937F}"/>
              </a:ext>
            </a:extLst>
          </p:cNvPr>
          <p:cNvSpPr>
            <a:spLocks noGrp="1"/>
          </p:cNvSpPr>
          <p:nvPr>
            <p:ph type="body" sz="quarter" idx="10"/>
          </p:nvPr>
        </p:nvSpPr>
        <p:spPr/>
        <p:txBody>
          <a:bodyPr/>
          <a:lstStyle/>
          <a:p>
            <a:endParaRPr lang="en-TW"/>
          </a:p>
        </p:txBody>
      </p:sp>
      <p:sp>
        <p:nvSpPr>
          <p:cNvPr id="3" name="Text Placeholder 2">
            <a:extLst>
              <a:ext uri="{FF2B5EF4-FFF2-40B4-BE49-F238E27FC236}">
                <a16:creationId xmlns:a16="http://schemas.microsoft.com/office/drawing/2014/main" id="{A4CB796B-B060-CC46-BC13-DC06DADBB163}"/>
              </a:ext>
            </a:extLst>
          </p:cNvPr>
          <p:cNvSpPr>
            <a:spLocks noGrp="1"/>
          </p:cNvSpPr>
          <p:nvPr>
            <p:ph type="body" sz="quarter" idx="11"/>
          </p:nvPr>
        </p:nvSpPr>
        <p:spPr/>
        <p:txBody>
          <a:bodyPr/>
          <a:lstStyle/>
          <a:p>
            <a:endParaRPr lang="en-TW" dirty="0"/>
          </a:p>
        </p:txBody>
      </p:sp>
      <p:sp>
        <p:nvSpPr>
          <p:cNvPr id="4" name="Text Placeholder 3">
            <a:extLst>
              <a:ext uri="{FF2B5EF4-FFF2-40B4-BE49-F238E27FC236}">
                <a16:creationId xmlns:a16="http://schemas.microsoft.com/office/drawing/2014/main" id="{9DAF813F-FB1A-8D40-9ABC-6872BB44C9F9}"/>
              </a:ext>
            </a:extLst>
          </p:cNvPr>
          <p:cNvSpPr>
            <a:spLocks noGrp="1"/>
          </p:cNvSpPr>
          <p:nvPr>
            <p:ph type="body" sz="quarter" idx="12"/>
          </p:nvPr>
        </p:nvSpPr>
        <p:spPr/>
        <p:txBody>
          <a:bodyPr/>
          <a:lstStyle/>
          <a:p>
            <a:endParaRPr lang="en-TW"/>
          </a:p>
        </p:txBody>
      </p:sp>
      <p:sp>
        <p:nvSpPr>
          <p:cNvPr id="5" name="Text Placeholder 4">
            <a:extLst>
              <a:ext uri="{FF2B5EF4-FFF2-40B4-BE49-F238E27FC236}">
                <a16:creationId xmlns:a16="http://schemas.microsoft.com/office/drawing/2014/main" id="{D2C28F55-357C-634B-A5B1-9DBD720B1AA5}"/>
              </a:ext>
            </a:extLst>
          </p:cNvPr>
          <p:cNvSpPr>
            <a:spLocks noGrp="1"/>
          </p:cNvSpPr>
          <p:nvPr>
            <p:ph type="body" sz="quarter" idx="13"/>
          </p:nvPr>
        </p:nvSpPr>
        <p:spPr/>
        <p:txBody>
          <a:bodyPr/>
          <a:lstStyle/>
          <a:p>
            <a:endParaRPr lang="en-TW"/>
          </a:p>
        </p:txBody>
      </p:sp>
      <p:sp>
        <p:nvSpPr>
          <p:cNvPr id="6" name="Text Placeholder 5">
            <a:extLst>
              <a:ext uri="{FF2B5EF4-FFF2-40B4-BE49-F238E27FC236}">
                <a16:creationId xmlns:a16="http://schemas.microsoft.com/office/drawing/2014/main" id="{B297DF9E-2002-864B-A362-F254CD9B6AE9}"/>
              </a:ext>
            </a:extLst>
          </p:cNvPr>
          <p:cNvSpPr>
            <a:spLocks noGrp="1"/>
          </p:cNvSpPr>
          <p:nvPr>
            <p:ph type="body" sz="quarter" idx="14"/>
          </p:nvPr>
        </p:nvSpPr>
        <p:spPr/>
        <p:txBody>
          <a:bodyPr/>
          <a:lstStyle/>
          <a:p>
            <a:endParaRPr lang="en-TW" dirty="0"/>
          </a:p>
        </p:txBody>
      </p:sp>
      <p:sp>
        <p:nvSpPr>
          <p:cNvPr id="7" name="Text Placeholder 6">
            <a:extLst>
              <a:ext uri="{FF2B5EF4-FFF2-40B4-BE49-F238E27FC236}">
                <a16:creationId xmlns:a16="http://schemas.microsoft.com/office/drawing/2014/main" id="{BC9FDA7E-1D5F-ED44-A0CE-E27BCA7FD0F4}"/>
              </a:ext>
            </a:extLst>
          </p:cNvPr>
          <p:cNvSpPr>
            <a:spLocks noGrp="1"/>
          </p:cNvSpPr>
          <p:nvPr>
            <p:ph type="body" sz="quarter" idx="15"/>
          </p:nvPr>
        </p:nvSpPr>
        <p:spPr/>
        <p:txBody>
          <a:bodyPr/>
          <a:lstStyle/>
          <a:p>
            <a:endParaRPr lang="en-TW" dirty="0"/>
          </a:p>
        </p:txBody>
      </p:sp>
      <p:sp>
        <p:nvSpPr>
          <p:cNvPr id="8" name="Text Placeholder 7">
            <a:extLst>
              <a:ext uri="{FF2B5EF4-FFF2-40B4-BE49-F238E27FC236}">
                <a16:creationId xmlns:a16="http://schemas.microsoft.com/office/drawing/2014/main" id="{4ADAE168-D851-2943-921A-486160446629}"/>
              </a:ext>
            </a:extLst>
          </p:cNvPr>
          <p:cNvSpPr>
            <a:spLocks noGrp="1"/>
          </p:cNvSpPr>
          <p:nvPr>
            <p:ph type="body" sz="quarter" idx="17"/>
          </p:nvPr>
        </p:nvSpPr>
        <p:spPr/>
        <p:txBody>
          <a:bodyPr/>
          <a:lstStyle/>
          <a:p>
            <a:endParaRPr lang="en-TW"/>
          </a:p>
        </p:txBody>
      </p:sp>
      <p:sp>
        <p:nvSpPr>
          <p:cNvPr id="9" name="Text Placeholder 8">
            <a:extLst>
              <a:ext uri="{FF2B5EF4-FFF2-40B4-BE49-F238E27FC236}">
                <a16:creationId xmlns:a16="http://schemas.microsoft.com/office/drawing/2014/main" id="{84F5958B-C4B5-2740-A347-14939AC427FA}"/>
              </a:ext>
            </a:extLst>
          </p:cNvPr>
          <p:cNvSpPr>
            <a:spLocks noGrp="1"/>
          </p:cNvSpPr>
          <p:nvPr>
            <p:ph type="body" sz="quarter" idx="18"/>
          </p:nvPr>
        </p:nvSpPr>
        <p:spPr/>
        <p:txBody>
          <a:bodyPr/>
          <a:lstStyle/>
          <a:p>
            <a:endParaRPr lang="en-TW"/>
          </a:p>
        </p:txBody>
      </p:sp>
      <p:sp>
        <p:nvSpPr>
          <p:cNvPr id="10" name="Text Placeholder 9">
            <a:extLst>
              <a:ext uri="{FF2B5EF4-FFF2-40B4-BE49-F238E27FC236}">
                <a16:creationId xmlns:a16="http://schemas.microsoft.com/office/drawing/2014/main" id="{DFFAD7D9-1554-7B47-9A83-67271EB627AC}"/>
              </a:ext>
            </a:extLst>
          </p:cNvPr>
          <p:cNvSpPr>
            <a:spLocks noGrp="1"/>
          </p:cNvSpPr>
          <p:nvPr>
            <p:ph type="body" sz="quarter" idx="19"/>
          </p:nvPr>
        </p:nvSpPr>
        <p:spPr/>
        <p:txBody>
          <a:bodyPr/>
          <a:lstStyle/>
          <a:p>
            <a:endParaRPr lang="en-TW"/>
          </a:p>
        </p:txBody>
      </p:sp>
      <p:sp>
        <p:nvSpPr>
          <p:cNvPr id="11" name="Text Placeholder 10">
            <a:extLst>
              <a:ext uri="{FF2B5EF4-FFF2-40B4-BE49-F238E27FC236}">
                <a16:creationId xmlns:a16="http://schemas.microsoft.com/office/drawing/2014/main" id="{AC6FD707-759A-8145-B2D5-458018FD1445}"/>
              </a:ext>
            </a:extLst>
          </p:cNvPr>
          <p:cNvSpPr>
            <a:spLocks noGrp="1"/>
          </p:cNvSpPr>
          <p:nvPr>
            <p:ph type="body" sz="quarter" idx="20"/>
          </p:nvPr>
        </p:nvSpPr>
        <p:spPr/>
        <p:txBody>
          <a:bodyPr/>
          <a:lstStyle/>
          <a:p>
            <a:endParaRPr lang="en-TW"/>
          </a:p>
        </p:txBody>
      </p:sp>
    </p:spTree>
    <p:extLst>
      <p:ext uri="{BB962C8B-B14F-4D97-AF65-F5344CB8AC3E}">
        <p14:creationId xmlns:p14="http://schemas.microsoft.com/office/powerpoint/2010/main" val="2506619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a:t>Thanks</a:t>
            </a:r>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a:t>PRESENTED BY 10</a:t>
            </a:r>
            <a:r>
              <a:rPr lang="zh-CN" altLang="en-US" dirty="0"/>
              <a:t>程式中</a:t>
            </a:r>
            <a:endParaRPr lang="en-US" altLang="zh-CN" dirty="0"/>
          </a:p>
        </p:txBody>
      </p:sp>
      <p:sp>
        <p:nvSpPr>
          <p:cNvPr id="5" name="Text Placeholder 4">
            <a:extLst>
              <a:ext uri="{FF2B5EF4-FFF2-40B4-BE49-F238E27FC236}">
                <a16:creationId xmlns:a16="http://schemas.microsoft.com/office/drawing/2014/main" id="{27CF1557-E3DC-294B-A1BA-EC12F9FE000D}"/>
              </a:ext>
            </a:extLst>
          </p:cNvPr>
          <p:cNvSpPr txBox="1">
            <a:spLocks/>
          </p:cNvSpPr>
          <p:nvPr/>
        </p:nvSpPr>
        <p:spPr>
          <a:xfrm>
            <a:off x="4693915" y="6407685"/>
            <a:ext cx="2804166" cy="341632"/>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第</a:t>
            </a:r>
            <a:r>
              <a:rPr lang="en-US" altLang="zh-TW"/>
              <a:t>12</a:t>
            </a:r>
            <a:r>
              <a:rPr lang="zh-TW" altLang="en-US"/>
              <a:t>屆 </a:t>
            </a:r>
            <a:r>
              <a:rPr lang="en-US" altLang="zh-CN"/>
              <a:t>iT</a:t>
            </a:r>
            <a:r>
              <a:rPr lang="zh-TW" altLang="en-US"/>
              <a:t>邦幫忙 鐵人賽</a:t>
            </a:r>
            <a:endParaRPr lang="zh-TW" altLang="en-US" dirty="0"/>
          </a:p>
        </p:txBody>
      </p:sp>
    </p:spTree>
    <p:extLst>
      <p:ext uri="{BB962C8B-B14F-4D97-AF65-F5344CB8AC3E}">
        <p14:creationId xmlns:p14="http://schemas.microsoft.com/office/powerpoint/2010/main" val="273593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4434171" y="4468098"/>
            <a:ext cx="3323657" cy="1089529"/>
          </a:xfrm>
        </p:spPr>
        <p:txBody>
          <a:bodyPr/>
          <a:lstStyle/>
          <a:p>
            <a:pPr lvl="0"/>
            <a:r>
              <a:rPr lang="en-US" altLang="zh-CN" kern="0" dirty="0"/>
              <a:t>Part 1</a:t>
            </a:r>
            <a:endParaRPr lang="zh-CN" altLang="en-US" kern="0" dirty="0"/>
          </a:p>
        </p:txBody>
      </p:sp>
      <p:sp>
        <p:nvSpPr>
          <p:cNvPr id="5" name="文本占位符 4"/>
          <p:cNvSpPr>
            <a:spLocks noGrp="1"/>
          </p:cNvSpPr>
          <p:nvPr>
            <p:ph type="body" sz="quarter" idx="12"/>
          </p:nvPr>
        </p:nvSpPr>
        <p:spPr>
          <a:xfrm>
            <a:off x="3327399" y="5603971"/>
            <a:ext cx="5537200" cy="1217769"/>
          </a:xfrm>
        </p:spPr>
        <p:txBody>
          <a:bodyPr/>
          <a:lstStyle/>
          <a:p>
            <a:r>
              <a:rPr lang="zh-CN" altLang="en-US" sz="4000" dirty="0"/>
              <a:t>資料清理</a:t>
            </a:r>
            <a:r>
              <a:rPr lang="en-US" altLang="zh-CN" sz="4000" dirty="0"/>
              <a:t>&amp;</a:t>
            </a:r>
            <a:r>
              <a:rPr lang="zh-CN" altLang="en-US" sz="4000" dirty="0"/>
              <a:t>前處理</a:t>
            </a:r>
            <a:endParaRPr lang="en-US" altLang="zh-CN" sz="4000" dirty="0"/>
          </a:p>
          <a:p>
            <a:r>
              <a:rPr lang="zh-CN" altLang="en-US" sz="3200" dirty="0"/>
              <a:t>觀念講解</a:t>
            </a:r>
          </a:p>
        </p:txBody>
      </p:sp>
    </p:spTree>
    <p:extLst>
      <p:ext uri="{BB962C8B-B14F-4D97-AF65-F5344CB8AC3E}">
        <p14:creationId xmlns:p14="http://schemas.microsoft.com/office/powerpoint/2010/main" val="1949685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4532A7-5C50-AE45-9A64-45A79AEDC1D0}"/>
              </a:ext>
            </a:extLst>
          </p:cNvPr>
          <p:cNvSpPr>
            <a:spLocks noGrp="1"/>
          </p:cNvSpPr>
          <p:nvPr>
            <p:ph type="body" sz="quarter" idx="10"/>
          </p:nvPr>
        </p:nvSpPr>
        <p:spPr/>
        <p:txBody>
          <a:bodyPr/>
          <a:lstStyle/>
          <a:p>
            <a:r>
              <a:rPr lang="en-US" dirty="0" err="1"/>
              <a:t>sklearn</a:t>
            </a:r>
            <a:r>
              <a:rPr lang="en-US" dirty="0"/>
              <a:t>-preprocessing</a:t>
            </a:r>
            <a:endParaRPr lang="en-TW" dirty="0"/>
          </a:p>
        </p:txBody>
      </p:sp>
      <p:sp>
        <p:nvSpPr>
          <p:cNvPr id="3" name="Rectangle 2">
            <a:extLst>
              <a:ext uri="{FF2B5EF4-FFF2-40B4-BE49-F238E27FC236}">
                <a16:creationId xmlns:a16="http://schemas.microsoft.com/office/drawing/2014/main" id="{ACDD1649-FF2F-6A40-8466-F2B016834D29}"/>
              </a:ext>
            </a:extLst>
          </p:cNvPr>
          <p:cNvSpPr/>
          <p:nvPr/>
        </p:nvSpPr>
        <p:spPr>
          <a:xfrm>
            <a:off x="714294" y="1144601"/>
            <a:ext cx="8757526" cy="1200329"/>
          </a:xfrm>
          <a:prstGeom prst="rect">
            <a:avLst/>
          </a:prstGeom>
        </p:spPr>
        <p:txBody>
          <a:bodyPr wrap="none">
            <a:spAutoFit/>
          </a:bodyPr>
          <a:lstStyle/>
          <a:p>
            <a:pPr marL="285750" indent="-285750">
              <a:buFont typeface="Arial" panose="020B0604020202020204" pitchFamily="34" charset="0"/>
              <a:buChar char="•"/>
            </a:pPr>
            <a:r>
              <a:rPr lang="en-US" dirty="0" err="1"/>
              <a:t>StandardScaler</a:t>
            </a:r>
            <a:r>
              <a:rPr lang="zh-TW" altLang="en-US" dirty="0"/>
              <a:t>計算訓練集的平均值和標準差，以便測試資料集使用相同的變換。</a:t>
            </a:r>
            <a:endParaRPr lang="en-US" altLang="zh-TW" dirty="0"/>
          </a:p>
          <a:p>
            <a:pPr marL="285750" indent="-285750">
              <a:buFont typeface="Arial" panose="020B0604020202020204" pitchFamily="34" charset="0"/>
              <a:buChar char="•"/>
            </a:pPr>
            <a:r>
              <a:rPr lang="en-US" dirty="0" err="1"/>
              <a:t>MinMaxScaler</a:t>
            </a:r>
            <a:r>
              <a:rPr lang="en-US" dirty="0"/>
              <a:t>(</a:t>
            </a:r>
            <a:r>
              <a:rPr lang="zh-TW" altLang="en-US" dirty="0"/>
              <a:t>最小最大值標準化</a:t>
            </a:r>
            <a:r>
              <a:rPr lang="en-US" altLang="zh-TW" dirty="0"/>
              <a:t>)</a:t>
            </a:r>
          </a:p>
          <a:p>
            <a:pPr marL="285750" indent="-285750">
              <a:buFont typeface="Arial" panose="020B0604020202020204" pitchFamily="34" charset="0"/>
              <a:buChar char="•"/>
            </a:pPr>
            <a:r>
              <a:rPr lang="en-US" dirty="0" err="1"/>
              <a:t>MaxAbsScaler</a:t>
            </a:r>
            <a:r>
              <a:rPr lang="en-US" dirty="0"/>
              <a:t>（</a:t>
            </a:r>
            <a:r>
              <a:rPr lang="zh-TW" altLang="en-US" dirty="0"/>
              <a:t>絕對值最大標準化）</a:t>
            </a:r>
            <a:endParaRPr lang="en-US" altLang="zh-TW" dirty="0"/>
          </a:p>
          <a:p>
            <a:pPr marL="285750" indent="-285750">
              <a:buFont typeface="Arial" panose="020B0604020202020204" pitchFamily="34" charset="0"/>
              <a:buChar char="•"/>
            </a:pPr>
            <a:r>
              <a:rPr lang="en-US" dirty="0" err="1"/>
              <a:t>RobustScaler</a:t>
            </a:r>
            <a:endParaRPr lang="en-TW" dirty="0"/>
          </a:p>
        </p:txBody>
      </p:sp>
    </p:spTree>
    <p:extLst>
      <p:ext uri="{BB962C8B-B14F-4D97-AF65-F5344CB8AC3E}">
        <p14:creationId xmlns:p14="http://schemas.microsoft.com/office/powerpoint/2010/main" val="2248761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6406D4-8C94-1941-AFC0-E1F167C315A8}"/>
              </a:ext>
            </a:extLst>
          </p:cNvPr>
          <p:cNvSpPr>
            <a:spLocks noGrp="1"/>
          </p:cNvSpPr>
          <p:nvPr>
            <p:ph type="body" sz="quarter" idx="10"/>
          </p:nvPr>
        </p:nvSpPr>
        <p:spPr>
          <a:xfrm>
            <a:off x="992875" y="245402"/>
            <a:ext cx="9315782" cy="590931"/>
          </a:xfrm>
        </p:spPr>
        <p:txBody>
          <a:bodyPr/>
          <a:lstStyle/>
          <a:p>
            <a:r>
              <a:rPr lang="en-US" dirty="0"/>
              <a:t>Standardization</a:t>
            </a:r>
            <a:r>
              <a:rPr lang="zh-TW" altLang="en-US" dirty="0"/>
              <a:t> 平均</a:t>
            </a:r>
            <a:r>
              <a:rPr lang="en-US" altLang="zh-TW" dirty="0"/>
              <a:t>&amp;</a:t>
            </a:r>
            <a:r>
              <a:rPr lang="zh-TW" altLang="en-US" dirty="0"/>
              <a:t>變異數標準化</a:t>
            </a:r>
          </a:p>
        </p:txBody>
      </p:sp>
      <p:sp>
        <p:nvSpPr>
          <p:cNvPr id="3" name="Rectangle 2">
            <a:extLst>
              <a:ext uri="{FF2B5EF4-FFF2-40B4-BE49-F238E27FC236}">
                <a16:creationId xmlns:a16="http://schemas.microsoft.com/office/drawing/2014/main" id="{DEFCEA40-4676-3B4B-9915-43AD402A0056}"/>
              </a:ext>
            </a:extLst>
          </p:cNvPr>
          <p:cNvSpPr/>
          <p:nvPr/>
        </p:nvSpPr>
        <p:spPr>
          <a:xfrm>
            <a:off x="891822" y="1314440"/>
            <a:ext cx="10634133" cy="2585323"/>
          </a:xfrm>
          <a:prstGeom prst="rect">
            <a:avLst/>
          </a:prstGeom>
        </p:spPr>
        <p:txBody>
          <a:bodyPr wrap="square">
            <a:spAutoFit/>
          </a:bodyPr>
          <a:lstStyle/>
          <a:p>
            <a:pPr>
              <a:buFont typeface="Arial" panose="020B0604020202020204" pitchFamily="34" charset="0"/>
              <a:buChar char="•"/>
            </a:pPr>
            <a:r>
              <a:rPr lang="en-US" b="1" dirty="0">
                <a:solidFill>
                  <a:srgbClr val="333333"/>
                </a:solidFill>
                <a:latin typeface="verdana" panose="020B0604030504040204" pitchFamily="34" charset="0"/>
              </a:rPr>
              <a:t>class </a:t>
            </a:r>
            <a:r>
              <a:rPr lang="en-US" b="1" dirty="0" err="1">
                <a:solidFill>
                  <a:srgbClr val="333333"/>
                </a:solidFill>
                <a:latin typeface="verdana" panose="020B0604030504040204" pitchFamily="34" charset="0"/>
              </a:rPr>
              <a:t>preprocessing.StandardScaler</a:t>
            </a:r>
            <a:r>
              <a:rPr lang="en-US" dirty="0">
                <a:solidFill>
                  <a:srgbClr val="333333"/>
                </a:solidFill>
                <a:latin typeface="verdana" panose="020B0604030504040204" pitchFamily="34" charset="0"/>
              </a:rPr>
              <a:t> (copy=True, </a:t>
            </a:r>
            <a:r>
              <a:rPr lang="en-US" dirty="0" err="1">
                <a:solidFill>
                  <a:srgbClr val="333333"/>
                </a:solidFill>
                <a:latin typeface="verdana" panose="020B0604030504040204" pitchFamily="34" charset="0"/>
              </a:rPr>
              <a:t>with_mean</a:t>
            </a:r>
            <a:r>
              <a:rPr lang="en-US" dirty="0">
                <a:solidFill>
                  <a:srgbClr val="333333"/>
                </a:solidFill>
                <a:latin typeface="verdana" panose="020B0604030504040204" pitchFamily="34" charset="0"/>
              </a:rPr>
              <a:t>=True, </a:t>
            </a:r>
            <a:r>
              <a:rPr lang="en-US" dirty="0" err="1">
                <a:solidFill>
                  <a:srgbClr val="333333"/>
                </a:solidFill>
                <a:latin typeface="verdana" panose="020B0604030504040204" pitchFamily="34" charset="0"/>
              </a:rPr>
              <a:t>with_std</a:t>
            </a:r>
            <a:r>
              <a:rPr lang="en-US" dirty="0">
                <a:solidFill>
                  <a:srgbClr val="333333"/>
                </a:solidFill>
                <a:latin typeface="verdana" panose="020B0604030504040204" pitchFamily="34" charset="0"/>
              </a:rPr>
              <a:t>=True)：</a:t>
            </a:r>
            <a:br>
              <a:rPr lang="en-US" dirty="0">
                <a:solidFill>
                  <a:srgbClr val="333333"/>
                </a:solidFill>
                <a:latin typeface="verdana" panose="020B0604030504040204" pitchFamily="34" charset="0"/>
              </a:rPr>
            </a:br>
            <a:r>
              <a:rPr lang="zh-TW" altLang="en-US" dirty="0">
                <a:solidFill>
                  <a:srgbClr val="333333"/>
                </a:solidFill>
                <a:latin typeface="verdana" panose="020B0604030504040204" pitchFamily="34" charset="0"/>
              </a:rPr>
              <a:t>標準正態分佈化的類</a:t>
            </a:r>
            <a:br>
              <a:rPr lang="zh-TW" altLang="en-US" dirty="0">
                <a:solidFill>
                  <a:srgbClr val="333333"/>
                </a:solidFill>
                <a:latin typeface="verdana" panose="020B0604030504040204" pitchFamily="34" charset="0"/>
              </a:rPr>
            </a:br>
            <a:r>
              <a:rPr lang="zh-TW" altLang="en-US" dirty="0">
                <a:solidFill>
                  <a:srgbClr val="333333"/>
                </a:solidFill>
                <a:latin typeface="verdana" panose="020B0604030504040204" pitchFamily="34" charset="0"/>
              </a:rPr>
              <a:t>屬性：</a:t>
            </a:r>
          </a:p>
          <a:p>
            <a:pPr marL="742950" lvl="1" indent="-285750">
              <a:buFont typeface="Arial" panose="020B0604020202020204" pitchFamily="34" charset="0"/>
              <a:buChar char="•"/>
            </a:pPr>
            <a:r>
              <a:rPr lang="en-US" b="1" dirty="0">
                <a:solidFill>
                  <a:srgbClr val="333333"/>
                </a:solidFill>
                <a:latin typeface="verdana" panose="020B0604030504040204" pitchFamily="34" charset="0"/>
              </a:rPr>
              <a:t>scale_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縮放比例</a:t>
            </a:r>
          </a:p>
          <a:p>
            <a:pPr marL="742950" lvl="1" indent="-285750">
              <a:buFont typeface="Arial" panose="020B0604020202020204" pitchFamily="34" charset="0"/>
              <a:buChar char="•"/>
            </a:pPr>
            <a:r>
              <a:rPr lang="en-US" b="1" dirty="0">
                <a:solidFill>
                  <a:srgbClr val="333333"/>
                </a:solidFill>
                <a:latin typeface="verdana" panose="020B0604030504040204" pitchFamily="34" charset="0"/>
              </a:rPr>
              <a:t>mean_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均值</a:t>
            </a:r>
          </a:p>
          <a:p>
            <a:pPr marL="742950" lvl="1" indent="-285750">
              <a:buFont typeface="Arial" panose="020B0604020202020204" pitchFamily="34" charset="0"/>
              <a:buChar char="•"/>
            </a:pPr>
            <a:r>
              <a:rPr lang="en-US" b="1" dirty="0">
                <a:solidFill>
                  <a:srgbClr val="333333"/>
                </a:solidFill>
                <a:latin typeface="verdana" panose="020B0604030504040204" pitchFamily="34" charset="0"/>
              </a:rPr>
              <a:t>var_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方差</a:t>
            </a:r>
          </a:p>
          <a:p>
            <a:pPr marL="742950" lvl="1" indent="-285750">
              <a:buFont typeface="Arial" panose="020B0604020202020204" pitchFamily="34" charset="0"/>
              <a:buChar char="•"/>
            </a:pPr>
            <a:r>
              <a:rPr lang="en-US" b="1" dirty="0" err="1">
                <a:solidFill>
                  <a:srgbClr val="333333"/>
                </a:solidFill>
                <a:latin typeface="verdana" panose="020B0604030504040204" pitchFamily="34" charset="0"/>
              </a:rPr>
              <a:t>n_samples_seen_</a:t>
            </a:r>
            <a:r>
              <a:rPr lang="en-US" dirty="0" err="1">
                <a:solidFill>
                  <a:srgbClr val="333333"/>
                </a:solidFill>
                <a:latin typeface="verdana" panose="020B0604030504040204" pitchFamily="34" charset="0"/>
              </a:rPr>
              <a:t>：int</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已處理的樣本個數，調用</a:t>
            </a:r>
            <a:r>
              <a:rPr lang="en-US" dirty="0" err="1">
                <a:solidFill>
                  <a:srgbClr val="333333"/>
                </a:solidFill>
                <a:latin typeface="verdana" panose="020B0604030504040204" pitchFamily="34" charset="0"/>
              </a:rPr>
              <a:t>partial_fit</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時會累加，調用</a:t>
            </a:r>
            <a:r>
              <a:rPr lang="en-US" dirty="0">
                <a:solidFill>
                  <a:srgbClr val="333333"/>
                </a:solidFill>
                <a:latin typeface="verdana" panose="020B0604030504040204" pitchFamily="34" charset="0"/>
              </a:rPr>
              <a:t>fit()</a:t>
            </a:r>
            <a:r>
              <a:rPr lang="zh-TW" altLang="en-US" dirty="0">
                <a:solidFill>
                  <a:srgbClr val="333333"/>
                </a:solidFill>
                <a:latin typeface="verdana" panose="020B0604030504040204" pitchFamily="34" charset="0"/>
              </a:rPr>
              <a:t>會重設</a:t>
            </a:r>
          </a:p>
          <a:p>
            <a:br>
              <a:rPr lang="zh-TW" altLang="en-US" dirty="0"/>
            </a:br>
            <a:endParaRPr lang="en-TW" dirty="0"/>
          </a:p>
        </p:txBody>
      </p:sp>
    </p:spTree>
    <p:extLst>
      <p:ext uri="{BB962C8B-B14F-4D97-AF65-F5344CB8AC3E}">
        <p14:creationId xmlns:p14="http://schemas.microsoft.com/office/powerpoint/2010/main" val="3409918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C17BF4-8C76-9344-9129-0D3D9538CCB6}"/>
              </a:ext>
            </a:extLst>
          </p:cNvPr>
          <p:cNvSpPr>
            <a:spLocks noGrp="1"/>
          </p:cNvSpPr>
          <p:nvPr>
            <p:ph type="body" sz="quarter" idx="10"/>
          </p:nvPr>
        </p:nvSpPr>
        <p:spPr>
          <a:xfrm>
            <a:off x="992875" y="245402"/>
            <a:ext cx="9315782" cy="590931"/>
          </a:xfrm>
        </p:spPr>
        <p:txBody>
          <a:bodyPr/>
          <a:lstStyle/>
          <a:p>
            <a:r>
              <a:rPr lang="en-US" dirty="0" err="1"/>
              <a:t>MinMaxScaler</a:t>
            </a:r>
            <a:r>
              <a:rPr lang="en-US" dirty="0"/>
              <a:t> </a:t>
            </a:r>
            <a:r>
              <a:rPr lang="zh-TW" altLang="en-US" dirty="0"/>
              <a:t>最小最大值標準化</a:t>
            </a:r>
            <a:endParaRPr lang="en-US" altLang="zh-TW" dirty="0"/>
          </a:p>
        </p:txBody>
      </p:sp>
      <p:sp>
        <p:nvSpPr>
          <p:cNvPr id="5" name="Rectangle 4">
            <a:extLst>
              <a:ext uri="{FF2B5EF4-FFF2-40B4-BE49-F238E27FC236}">
                <a16:creationId xmlns:a16="http://schemas.microsoft.com/office/drawing/2014/main" id="{11B3D5AC-401D-304B-99A8-AC5D73155C97}"/>
              </a:ext>
            </a:extLst>
          </p:cNvPr>
          <p:cNvSpPr/>
          <p:nvPr/>
        </p:nvSpPr>
        <p:spPr>
          <a:xfrm>
            <a:off x="507999" y="1244516"/>
            <a:ext cx="8094133" cy="2585323"/>
          </a:xfrm>
          <a:prstGeom prst="rect">
            <a:avLst/>
          </a:prstGeom>
        </p:spPr>
        <p:txBody>
          <a:bodyPr wrap="square">
            <a:spAutoFit/>
          </a:bodyPr>
          <a:lstStyle/>
          <a:p>
            <a:pPr>
              <a:buFont typeface="Arial" panose="020B0604020202020204" pitchFamily="34" charset="0"/>
              <a:buChar char="•"/>
            </a:pPr>
            <a:r>
              <a:rPr lang="en-US" b="1" dirty="0">
                <a:solidFill>
                  <a:srgbClr val="333333"/>
                </a:solidFill>
                <a:latin typeface="verdana" panose="020B0604030504040204" pitchFamily="34" charset="0"/>
              </a:rPr>
              <a:t>class </a:t>
            </a:r>
            <a:r>
              <a:rPr lang="en-US" b="1" dirty="0" err="1">
                <a:solidFill>
                  <a:srgbClr val="333333"/>
                </a:solidFill>
                <a:latin typeface="verdana" panose="020B0604030504040204" pitchFamily="34" charset="0"/>
              </a:rPr>
              <a:t>preprocessing.MinMaxScaler</a:t>
            </a:r>
            <a:r>
              <a:rPr lang="en-US" dirty="0">
                <a:solidFill>
                  <a:srgbClr val="333333"/>
                </a:solidFill>
                <a:latin typeface="verdana" panose="020B0604030504040204" pitchFamily="34" charset="0"/>
              </a:rPr>
              <a:t> (</a:t>
            </a:r>
            <a:r>
              <a:rPr lang="en-US" dirty="0" err="1">
                <a:solidFill>
                  <a:srgbClr val="333333"/>
                </a:solidFill>
                <a:latin typeface="verdana" panose="020B0604030504040204" pitchFamily="34" charset="0"/>
              </a:rPr>
              <a:t>feature_range</a:t>
            </a:r>
            <a:r>
              <a:rPr lang="en-US" dirty="0">
                <a:solidFill>
                  <a:srgbClr val="333333"/>
                </a:solidFill>
                <a:latin typeface="verdana" panose="020B0604030504040204" pitchFamily="34" charset="0"/>
              </a:rPr>
              <a:t>=(0, 1), copy=True)：</a:t>
            </a:r>
            <a:br>
              <a:rPr lang="en-US" dirty="0"/>
            </a:br>
            <a:r>
              <a:rPr lang="zh-TW" altLang="en-US" dirty="0">
                <a:solidFill>
                  <a:srgbClr val="333333"/>
                </a:solidFill>
                <a:latin typeface="verdana" panose="020B0604030504040204" pitchFamily="34" charset="0"/>
              </a:rPr>
              <a:t>將數據在縮放在固定區間的類，默認縮放到區間</a:t>
            </a:r>
            <a:r>
              <a:rPr lang="en-US" altLang="zh-TW" dirty="0">
                <a:solidFill>
                  <a:srgbClr val="333333"/>
                </a:solidFill>
                <a:latin typeface="verdana" panose="020B0604030504040204" pitchFamily="34" charset="0"/>
              </a:rPr>
              <a:t>[0, 1]</a:t>
            </a:r>
            <a:br>
              <a:rPr lang="zh-TW" altLang="en-US" dirty="0"/>
            </a:br>
            <a:r>
              <a:rPr lang="zh-TW" altLang="en-US" dirty="0">
                <a:solidFill>
                  <a:srgbClr val="333333"/>
                </a:solidFill>
                <a:latin typeface="verdana" panose="020B0604030504040204" pitchFamily="34" charset="0"/>
              </a:rPr>
              <a:t>屬性：</a:t>
            </a:r>
            <a:endParaRPr lang="en-US" altLang="zh-TW" dirty="0">
              <a:solidFill>
                <a:srgbClr val="333333"/>
              </a:solidFill>
              <a:latin typeface="verdana" panose="020B0604030504040204" pitchFamily="34" charset="0"/>
            </a:endParaRPr>
          </a:p>
          <a:p>
            <a:pPr lvl="1">
              <a:buFont typeface="Arial" panose="020B0604020202020204" pitchFamily="34" charset="0"/>
              <a:buChar char="•"/>
            </a:pPr>
            <a:r>
              <a:rPr lang="en-US" b="1" dirty="0">
                <a:solidFill>
                  <a:srgbClr val="333333"/>
                </a:solidFill>
                <a:latin typeface="verdana" panose="020B0604030504040204" pitchFamily="34" charset="0"/>
              </a:rPr>
              <a:t>min_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縮放後的最小值偏移量</a:t>
            </a:r>
          </a:p>
          <a:p>
            <a:pPr lvl="1">
              <a:buFont typeface="Arial" panose="020B0604020202020204" pitchFamily="34" charset="0"/>
              <a:buChar char="•"/>
            </a:pPr>
            <a:r>
              <a:rPr lang="en-US" b="1" dirty="0">
                <a:solidFill>
                  <a:srgbClr val="333333"/>
                </a:solidFill>
                <a:latin typeface="verdana" panose="020B0604030504040204" pitchFamily="34" charset="0"/>
              </a:rPr>
              <a:t>scale_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縮放比例</a:t>
            </a:r>
          </a:p>
          <a:p>
            <a:pPr lvl="1">
              <a:buFont typeface="Arial" panose="020B0604020202020204" pitchFamily="34" charset="0"/>
              <a:buChar char="•"/>
            </a:pPr>
            <a:r>
              <a:rPr lang="en-US" b="1" dirty="0">
                <a:solidFill>
                  <a:srgbClr val="333333"/>
                </a:solidFill>
                <a:latin typeface="verdana" panose="020B0604030504040204" pitchFamily="34" charset="0"/>
              </a:rPr>
              <a:t>data_min_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數據最小值</a:t>
            </a:r>
          </a:p>
          <a:p>
            <a:pPr lvl="1">
              <a:buFont typeface="Arial" panose="020B0604020202020204" pitchFamily="34" charset="0"/>
              <a:buChar char="•"/>
            </a:pPr>
            <a:r>
              <a:rPr lang="en-US" b="1" dirty="0">
                <a:solidFill>
                  <a:srgbClr val="333333"/>
                </a:solidFill>
                <a:latin typeface="verdana" panose="020B0604030504040204" pitchFamily="34" charset="0"/>
              </a:rPr>
              <a:t>data_max_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數據最大值</a:t>
            </a:r>
          </a:p>
          <a:p>
            <a:pPr lvl="1">
              <a:buFont typeface="Arial" panose="020B0604020202020204" pitchFamily="34" charset="0"/>
              <a:buChar char="•"/>
            </a:pPr>
            <a:r>
              <a:rPr lang="en-US" b="1" dirty="0">
                <a:solidFill>
                  <a:srgbClr val="333333"/>
                </a:solidFill>
                <a:latin typeface="verdana" panose="020B0604030504040204" pitchFamily="34" charset="0"/>
              </a:rPr>
              <a:t>data_range_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數據最大最小範圍的長度</a:t>
            </a:r>
          </a:p>
        </p:txBody>
      </p:sp>
    </p:spTree>
    <p:extLst>
      <p:ext uri="{BB962C8B-B14F-4D97-AF65-F5344CB8AC3E}">
        <p14:creationId xmlns:p14="http://schemas.microsoft.com/office/powerpoint/2010/main" val="1105270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9B75C5-AB08-A549-BDB3-CC7A15FA36D4}"/>
              </a:ext>
            </a:extLst>
          </p:cNvPr>
          <p:cNvSpPr>
            <a:spLocks noGrp="1"/>
          </p:cNvSpPr>
          <p:nvPr>
            <p:ph type="body" sz="quarter" idx="10"/>
          </p:nvPr>
        </p:nvSpPr>
        <p:spPr>
          <a:xfrm>
            <a:off x="992875" y="245402"/>
            <a:ext cx="9315782" cy="590931"/>
          </a:xfrm>
        </p:spPr>
        <p:txBody>
          <a:bodyPr/>
          <a:lstStyle/>
          <a:p>
            <a:r>
              <a:rPr lang="en-US" dirty="0" err="1"/>
              <a:t>MaxAbsScaler</a:t>
            </a:r>
            <a:endParaRPr lang="en-US" dirty="0"/>
          </a:p>
        </p:txBody>
      </p:sp>
      <p:sp>
        <p:nvSpPr>
          <p:cNvPr id="3" name="Rectangle 2">
            <a:extLst>
              <a:ext uri="{FF2B5EF4-FFF2-40B4-BE49-F238E27FC236}">
                <a16:creationId xmlns:a16="http://schemas.microsoft.com/office/drawing/2014/main" id="{65B42662-E86F-8349-95A5-304CBBE57A2A}"/>
              </a:ext>
            </a:extLst>
          </p:cNvPr>
          <p:cNvSpPr/>
          <p:nvPr/>
        </p:nvSpPr>
        <p:spPr>
          <a:xfrm>
            <a:off x="666045" y="1058672"/>
            <a:ext cx="10069688" cy="2031325"/>
          </a:xfrm>
          <a:prstGeom prst="rect">
            <a:avLst/>
          </a:prstGeom>
        </p:spPr>
        <p:txBody>
          <a:bodyPr wrap="square">
            <a:spAutoFit/>
          </a:bodyPr>
          <a:lstStyle/>
          <a:p>
            <a:pPr>
              <a:buFont typeface="Arial" panose="020B0604020202020204" pitchFamily="34" charset="0"/>
              <a:buChar char="•"/>
            </a:pPr>
            <a:r>
              <a:rPr lang="en-US" b="1" dirty="0">
                <a:solidFill>
                  <a:srgbClr val="333333"/>
                </a:solidFill>
                <a:latin typeface="verdana" panose="020B0604030504040204" pitchFamily="34" charset="0"/>
              </a:rPr>
              <a:t>class </a:t>
            </a:r>
            <a:r>
              <a:rPr lang="en-US" b="1" dirty="0" err="1">
                <a:solidFill>
                  <a:srgbClr val="333333"/>
                </a:solidFill>
                <a:latin typeface="verdana" panose="020B0604030504040204" pitchFamily="34" charset="0"/>
              </a:rPr>
              <a:t>preprocessing.MaxAbsScaler</a:t>
            </a:r>
            <a:r>
              <a:rPr lang="en-US" dirty="0">
                <a:solidFill>
                  <a:srgbClr val="333333"/>
                </a:solidFill>
                <a:latin typeface="verdana" panose="020B0604030504040204" pitchFamily="34" charset="0"/>
              </a:rPr>
              <a:t> (copy=True)：</a:t>
            </a:r>
            <a:br>
              <a:rPr lang="en-US" dirty="0"/>
            </a:br>
            <a:r>
              <a:rPr lang="zh-TW" altLang="en-US" dirty="0">
                <a:solidFill>
                  <a:srgbClr val="333333"/>
                </a:solidFill>
                <a:latin typeface="verdana" panose="020B0604030504040204" pitchFamily="34" charset="0"/>
              </a:rPr>
              <a:t>數據的縮放比例為絕對值最大值，並保留正負號，即在區間</a:t>
            </a:r>
            <a:r>
              <a:rPr lang="en-US" altLang="zh-TW" dirty="0">
                <a:solidFill>
                  <a:srgbClr val="333333"/>
                </a:solidFill>
                <a:latin typeface="verdana" panose="020B0604030504040204" pitchFamily="34" charset="0"/>
              </a:rPr>
              <a:t>[-1.0, 1.0]</a:t>
            </a:r>
            <a:r>
              <a:rPr lang="zh-TW" altLang="en-US" dirty="0">
                <a:solidFill>
                  <a:srgbClr val="333333"/>
                </a:solidFill>
                <a:latin typeface="verdana" panose="020B0604030504040204" pitchFamily="34" charset="0"/>
              </a:rPr>
              <a:t>內。可以用於稀疏數據</a:t>
            </a:r>
            <a:r>
              <a:rPr lang="en-US" dirty="0" err="1">
                <a:solidFill>
                  <a:srgbClr val="333333"/>
                </a:solidFill>
                <a:latin typeface="verdana" panose="020B0604030504040204" pitchFamily="34" charset="0"/>
              </a:rPr>
              <a:t>scipy.sparse</a:t>
            </a:r>
            <a:br>
              <a:rPr lang="en-US" dirty="0"/>
            </a:br>
            <a:r>
              <a:rPr lang="zh-TW" altLang="en-US" dirty="0">
                <a:solidFill>
                  <a:srgbClr val="333333"/>
                </a:solidFill>
                <a:latin typeface="verdana" panose="020B0604030504040204" pitchFamily="34" charset="0"/>
              </a:rPr>
              <a:t>屬性：</a:t>
            </a:r>
            <a:endParaRPr lang="en-US" altLang="zh-TW" dirty="0">
              <a:solidFill>
                <a:srgbClr val="333333"/>
              </a:solidFill>
              <a:latin typeface="verdana" panose="020B0604030504040204" pitchFamily="34" charset="0"/>
            </a:endParaRPr>
          </a:p>
          <a:p>
            <a:pPr lvl="1">
              <a:buFont typeface="Arial" panose="020B0604020202020204" pitchFamily="34" charset="0"/>
              <a:buChar char="•"/>
            </a:pPr>
            <a:r>
              <a:rPr lang="en-US" b="1" dirty="0">
                <a:solidFill>
                  <a:srgbClr val="333333"/>
                </a:solidFill>
                <a:latin typeface="verdana" panose="020B0604030504040204" pitchFamily="34" charset="0"/>
              </a:rPr>
              <a:t>scale_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縮放比例</a:t>
            </a:r>
          </a:p>
          <a:p>
            <a:pPr lvl="1">
              <a:buFont typeface="Arial" panose="020B0604020202020204" pitchFamily="34" charset="0"/>
              <a:buChar char="•"/>
            </a:pPr>
            <a:r>
              <a:rPr lang="en-US" b="1" dirty="0">
                <a:solidFill>
                  <a:srgbClr val="333333"/>
                </a:solidFill>
                <a:latin typeface="verdana" panose="020B0604030504040204" pitchFamily="34" charset="0"/>
              </a:rPr>
              <a:t>max_abs_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絕對值最大值</a:t>
            </a:r>
          </a:p>
          <a:p>
            <a:pPr lvl="1">
              <a:buFont typeface="Arial" panose="020B0604020202020204" pitchFamily="34" charset="0"/>
              <a:buChar char="•"/>
            </a:pPr>
            <a:r>
              <a:rPr lang="en-US" b="1" dirty="0" err="1">
                <a:solidFill>
                  <a:srgbClr val="333333"/>
                </a:solidFill>
                <a:latin typeface="verdana" panose="020B0604030504040204" pitchFamily="34" charset="0"/>
              </a:rPr>
              <a:t>n_samples_seen_</a:t>
            </a:r>
            <a:r>
              <a:rPr lang="en-US" dirty="0" err="1">
                <a:solidFill>
                  <a:srgbClr val="333333"/>
                </a:solidFill>
                <a:latin typeface="verdana" panose="020B0604030504040204" pitchFamily="34" charset="0"/>
              </a:rPr>
              <a:t>：int</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已處理的樣本個數</a:t>
            </a:r>
            <a:endParaRPr lang="zh-TW" altLang="en-US" b="0" i="0" dirty="0">
              <a:solidFill>
                <a:srgbClr val="333333"/>
              </a:solidFill>
              <a:effectLst/>
              <a:latin typeface="verdana" panose="020B0604030504040204" pitchFamily="34" charset="0"/>
            </a:endParaRPr>
          </a:p>
        </p:txBody>
      </p:sp>
    </p:spTree>
    <p:extLst>
      <p:ext uri="{BB962C8B-B14F-4D97-AF65-F5344CB8AC3E}">
        <p14:creationId xmlns:p14="http://schemas.microsoft.com/office/powerpoint/2010/main" val="3807966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C04EC0-0624-5543-ADB3-B985DEF3AD99}"/>
              </a:ext>
            </a:extLst>
          </p:cNvPr>
          <p:cNvSpPr>
            <a:spLocks noGrp="1"/>
          </p:cNvSpPr>
          <p:nvPr>
            <p:ph type="body" sz="quarter" idx="10"/>
          </p:nvPr>
        </p:nvSpPr>
        <p:spPr>
          <a:xfrm>
            <a:off x="992875" y="245402"/>
            <a:ext cx="9315782" cy="590931"/>
          </a:xfrm>
        </p:spPr>
        <p:txBody>
          <a:bodyPr/>
          <a:lstStyle/>
          <a:p>
            <a:r>
              <a:rPr lang="en-US" dirty="0" err="1"/>
              <a:t>RobustScaler</a:t>
            </a:r>
            <a:endParaRPr lang="en-TW" dirty="0"/>
          </a:p>
        </p:txBody>
      </p:sp>
      <p:sp>
        <p:nvSpPr>
          <p:cNvPr id="3" name="Rectangle 2">
            <a:extLst>
              <a:ext uri="{FF2B5EF4-FFF2-40B4-BE49-F238E27FC236}">
                <a16:creationId xmlns:a16="http://schemas.microsoft.com/office/drawing/2014/main" id="{0592B9C8-4B1F-7742-B10C-AC55A1BF202A}"/>
              </a:ext>
            </a:extLst>
          </p:cNvPr>
          <p:cNvSpPr/>
          <p:nvPr/>
        </p:nvSpPr>
        <p:spPr>
          <a:xfrm>
            <a:off x="609600" y="1058672"/>
            <a:ext cx="8906933" cy="1754326"/>
          </a:xfrm>
          <a:prstGeom prst="rect">
            <a:avLst/>
          </a:prstGeom>
        </p:spPr>
        <p:txBody>
          <a:bodyPr wrap="square">
            <a:spAutoFit/>
          </a:bodyPr>
          <a:lstStyle/>
          <a:p>
            <a:pPr>
              <a:buFont typeface="Arial" panose="020B0604020202020204" pitchFamily="34" charset="0"/>
              <a:buChar char="•"/>
            </a:pPr>
            <a:r>
              <a:rPr lang="en-US" b="1" dirty="0">
                <a:solidFill>
                  <a:srgbClr val="333333"/>
                </a:solidFill>
                <a:latin typeface="verdana" panose="020B0604030504040204" pitchFamily="34" charset="0"/>
              </a:rPr>
              <a:t>class </a:t>
            </a:r>
            <a:r>
              <a:rPr lang="en-US" b="1" dirty="0" err="1">
                <a:solidFill>
                  <a:srgbClr val="333333"/>
                </a:solidFill>
                <a:latin typeface="verdana" panose="020B0604030504040204" pitchFamily="34" charset="0"/>
              </a:rPr>
              <a:t>preprocessing.RobustScaler</a:t>
            </a:r>
            <a:r>
              <a:rPr lang="en-US" dirty="0">
                <a:solidFill>
                  <a:srgbClr val="333333"/>
                </a:solidFill>
                <a:latin typeface="verdana" panose="020B0604030504040204" pitchFamily="34" charset="0"/>
              </a:rPr>
              <a:t> (</a:t>
            </a:r>
            <a:r>
              <a:rPr lang="en-US" dirty="0" err="1">
                <a:solidFill>
                  <a:srgbClr val="333333"/>
                </a:solidFill>
                <a:latin typeface="verdana" panose="020B0604030504040204" pitchFamily="34" charset="0"/>
              </a:rPr>
              <a:t>with_centering</a:t>
            </a:r>
            <a:r>
              <a:rPr lang="en-US" dirty="0">
                <a:solidFill>
                  <a:srgbClr val="333333"/>
                </a:solidFill>
                <a:latin typeface="verdana" panose="020B0604030504040204" pitchFamily="34" charset="0"/>
              </a:rPr>
              <a:t>=True, </a:t>
            </a:r>
            <a:r>
              <a:rPr lang="en-US" dirty="0" err="1">
                <a:solidFill>
                  <a:srgbClr val="333333"/>
                </a:solidFill>
                <a:latin typeface="verdana" panose="020B0604030504040204" pitchFamily="34" charset="0"/>
              </a:rPr>
              <a:t>with_scaling</a:t>
            </a:r>
            <a:r>
              <a:rPr lang="en-US" dirty="0">
                <a:solidFill>
                  <a:srgbClr val="333333"/>
                </a:solidFill>
                <a:latin typeface="verdana" panose="020B0604030504040204" pitchFamily="34" charset="0"/>
              </a:rPr>
              <a:t>=True, copy=True)：</a:t>
            </a:r>
            <a:br>
              <a:rPr lang="en-US" dirty="0"/>
            </a:br>
            <a:r>
              <a:rPr lang="zh-TW" altLang="en-US" dirty="0">
                <a:solidFill>
                  <a:srgbClr val="333333"/>
                </a:solidFill>
                <a:latin typeface="verdana" panose="020B0604030504040204" pitchFamily="34" charset="0"/>
              </a:rPr>
              <a:t>通過</a:t>
            </a:r>
            <a:r>
              <a:rPr lang="en-US" dirty="0">
                <a:solidFill>
                  <a:srgbClr val="333333"/>
                </a:solidFill>
                <a:latin typeface="verdana" panose="020B0604030504040204" pitchFamily="34" charset="0"/>
              </a:rPr>
              <a:t>Interquartile Range (IQR)</a:t>
            </a:r>
            <a:r>
              <a:rPr lang="zh-TW" altLang="en-US" dirty="0">
                <a:solidFill>
                  <a:srgbClr val="333333"/>
                </a:solidFill>
                <a:latin typeface="verdana" panose="020B0604030504040204" pitchFamily="34" charset="0"/>
              </a:rPr>
              <a:t>標準化數據，即四分之一和四分之三分位點之間</a:t>
            </a:r>
            <a:br>
              <a:rPr lang="zh-TW" altLang="en-US" dirty="0"/>
            </a:br>
            <a:r>
              <a:rPr lang="zh-TW" altLang="en-US" dirty="0">
                <a:solidFill>
                  <a:srgbClr val="333333"/>
                </a:solidFill>
                <a:latin typeface="verdana" panose="020B0604030504040204" pitchFamily="34" charset="0"/>
              </a:rPr>
              <a:t>屬性：</a:t>
            </a:r>
            <a:endParaRPr lang="en-US" altLang="zh-TW" dirty="0">
              <a:solidFill>
                <a:srgbClr val="333333"/>
              </a:solidFill>
              <a:latin typeface="verdana" panose="020B0604030504040204" pitchFamily="34" charset="0"/>
            </a:endParaRPr>
          </a:p>
          <a:p>
            <a:pPr lvl="1">
              <a:buFont typeface="Arial" panose="020B0604020202020204" pitchFamily="34" charset="0"/>
              <a:buChar char="•"/>
            </a:pPr>
            <a:r>
              <a:rPr lang="en-US" b="1" dirty="0">
                <a:solidFill>
                  <a:srgbClr val="333333"/>
                </a:solidFill>
                <a:latin typeface="verdana" panose="020B0604030504040204" pitchFamily="34" charset="0"/>
              </a:rPr>
              <a:t>center_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中心點</a:t>
            </a:r>
          </a:p>
          <a:p>
            <a:pPr lvl="1">
              <a:buFont typeface="Arial" panose="020B0604020202020204" pitchFamily="34" charset="0"/>
              <a:buChar char="•"/>
            </a:pPr>
            <a:r>
              <a:rPr lang="en-US" b="1" dirty="0">
                <a:solidFill>
                  <a:srgbClr val="333333"/>
                </a:solidFill>
                <a:latin typeface="verdana" panose="020B0604030504040204" pitchFamily="34" charset="0"/>
              </a:rPr>
              <a:t>scale_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縮放比例</a:t>
            </a:r>
            <a:endParaRPr lang="zh-TW" altLang="en-US" b="0" i="0" dirty="0">
              <a:solidFill>
                <a:srgbClr val="333333"/>
              </a:solidFill>
              <a:effectLst/>
              <a:latin typeface="verdana" panose="020B0604030504040204" pitchFamily="34" charset="0"/>
            </a:endParaRPr>
          </a:p>
        </p:txBody>
      </p:sp>
    </p:spTree>
    <p:extLst>
      <p:ext uri="{BB962C8B-B14F-4D97-AF65-F5344CB8AC3E}">
        <p14:creationId xmlns:p14="http://schemas.microsoft.com/office/powerpoint/2010/main" val="294215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4434171" y="4468098"/>
            <a:ext cx="3323657" cy="1089529"/>
          </a:xfrm>
        </p:spPr>
        <p:txBody>
          <a:bodyPr/>
          <a:lstStyle/>
          <a:p>
            <a:pPr lvl="0"/>
            <a:r>
              <a:rPr lang="en-US" altLang="zh-CN" kern="0" dirty="0"/>
              <a:t>Part 2</a:t>
            </a:r>
            <a:endParaRPr lang="zh-CN" altLang="en-US" kern="0" dirty="0"/>
          </a:p>
        </p:txBody>
      </p:sp>
      <p:sp>
        <p:nvSpPr>
          <p:cNvPr id="5" name="文本占位符 4"/>
          <p:cNvSpPr>
            <a:spLocks noGrp="1"/>
          </p:cNvSpPr>
          <p:nvPr>
            <p:ph type="body" sz="quarter" idx="12"/>
          </p:nvPr>
        </p:nvSpPr>
        <p:spPr>
          <a:xfrm>
            <a:off x="3327399" y="5603971"/>
            <a:ext cx="5537200" cy="1200329"/>
          </a:xfrm>
        </p:spPr>
        <p:txBody>
          <a:bodyPr/>
          <a:lstStyle/>
          <a:p>
            <a:r>
              <a:rPr lang="en-US" altLang="zh-CN" sz="4000" kern="0" dirty="0"/>
              <a:t>[</a:t>
            </a:r>
            <a:r>
              <a:rPr lang="zh-CN" altLang="en-US" sz="4000" kern="0" dirty="0"/>
              <a:t>程式實作</a:t>
            </a:r>
            <a:r>
              <a:rPr lang="en-US" altLang="zh-CN" sz="4000" kern="0" dirty="0"/>
              <a:t>]</a:t>
            </a:r>
            <a:br>
              <a:rPr lang="en-US" altLang="zh-CN" sz="4000" kern="0" dirty="0"/>
            </a:br>
            <a:r>
              <a:rPr lang="zh-CN" altLang="en-US" sz="4000" dirty="0"/>
              <a:t>資料清理</a:t>
            </a:r>
            <a:r>
              <a:rPr lang="en-US" altLang="zh-CN" sz="4000" dirty="0"/>
              <a:t>&amp;</a:t>
            </a:r>
            <a:r>
              <a:rPr lang="zh-CN" altLang="en-US" sz="4000" dirty="0"/>
              <a:t>前處理</a:t>
            </a:r>
            <a:endParaRPr lang="en-US" altLang="zh-CN" sz="4000" dirty="0"/>
          </a:p>
        </p:txBody>
      </p:sp>
      <p:pic>
        <p:nvPicPr>
          <p:cNvPr id="6" name="Picture 5">
            <a:extLst>
              <a:ext uri="{FF2B5EF4-FFF2-40B4-BE49-F238E27FC236}">
                <a16:creationId xmlns:a16="http://schemas.microsoft.com/office/drawing/2014/main" id="{09E16352-B15F-0A44-BB8A-2B1C2535D6D3}"/>
              </a:ext>
            </a:extLst>
          </p:cNvPr>
          <p:cNvPicPr>
            <a:picLocks noChangeAspect="1"/>
          </p:cNvPicPr>
          <p:nvPr/>
        </p:nvPicPr>
        <p:blipFill rotWithShape="1">
          <a:blip r:embed="rId3"/>
          <a:srcRect l="5420" t="15460" r="5420" b="20151"/>
          <a:stretch/>
        </p:blipFill>
        <p:spPr>
          <a:xfrm>
            <a:off x="7435125" y="2730245"/>
            <a:ext cx="3594942" cy="939712"/>
          </a:xfrm>
          <a:prstGeom prst="rect">
            <a:avLst/>
          </a:prstGeom>
        </p:spPr>
      </p:pic>
      <p:sp>
        <p:nvSpPr>
          <p:cNvPr id="3" name="Rectangle 2">
            <a:extLst>
              <a:ext uri="{FF2B5EF4-FFF2-40B4-BE49-F238E27FC236}">
                <a16:creationId xmlns:a16="http://schemas.microsoft.com/office/drawing/2014/main" id="{FDC24D1F-6567-5145-8B75-CC2002F41408}"/>
              </a:ext>
            </a:extLst>
          </p:cNvPr>
          <p:cNvSpPr/>
          <p:nvPr/>
        </p:nvSpPr>
        <p:spPr>
          <a:xfrm>
            <a:off x="2125101" y="1682016"/>
            <a:ext cx="9135763" cy="1415772"/>
          </a:xfrm>
          <a:prstGeom prst="rect">
            <a:avLst/>
          </a:prstGeom>
        </p:spPr>
        <p:txBody>
          <a:bodyPr wrap="square">
            <a:spAutoFit/>
          </a:bodyPr>
          <a:lstStyle/>
          <a:p>
            <a:pPr lvl="0" defTabSz="914400">
              <a:defRPr/>
            </a:pPr>
            <a:r>
              <a:rPr lang="zh-TW" altLang="en-US" sz="5400" kern="0" spc="500" dirty="0">
                <a:solidFill>
                  <a:schemeClr val="accent3">
                    <a:lumMod val="25000"/>
                  </a:schemeClr>
                </a:solidFill>
                <a:latin typeface="Calibri"/>
                <a:cs typeface="Calibri"/>
                <a:sym typeface="Calibri"/>
              </a:rPr>
              <a:t>資料清理</a:t>
            </a:r>
            <a:r>
              <a:rPr lang="en-US" altLang="zh-TW" sz="5400" kern="0" spc="500" dirty="0">
                <a:solidFill>
                  <a:schemeClr val="accent3">
                    <a:lumMod val="25000"/>
                  </a:schemeClr>
                </a:solidFill>
                <a:latin typeface="Calibri"/>
                <a:cs typeface="Calibri"/>
                <a:sym typeface="Calibri"/>
              </a:rPr>
              <a:t>&amp;</a:t>
            </a:r>
            <a:r>
              <a:rPr lang="zh-TW" altLang="en-US" sz="5400" kern="0" spc="500" dirty="0">
                <a:solidFill>
                  <a:schemeClr val="accent3">
                    <a:lumMod val="25000"/>
                  </a:schemeClr>
                </a:solidFill>
                <a:latin typeface="Calibri"/>
                <a:cs typeface="Calibri"/>
                <a:sym typeface="Calibri"/>
              </a:rPr>
              <a:t>前處理技巧</a:t>
            </a:r>
            <a:br>
              <a:rPr kumimoji="0" lang="en-US" altLang="zh-TW" sz="5400" b="0" i="0" u="none" strike="noStrike" kern="0" cap="none" spc="500" normalizeH="0" noProof="0" dirty="0">
                <a:ln>
                  <a:noFill/>
                </a:ln>
                <a:solidFill>
                  <a:schemeClr val="accent3">
                    <a:lumMod val="25000"/>
                  </a:schemeClr>
                </a:solidFill>
                <a:effectLst/>
                <a:uLnTx/>
                <a:uFillTx/>
                <a:latin typeface="Calibri"/>
                <a:cs typeface="Calibri"/>
                <a:sym typeface="Calibri"/>
              </a:rPr>
            </a:br>
            <a:r>
              <a:rPr kumimoji="0" lang="en-US" altLang="zh-TW" sz="3200" b="0" i="0" u="none" strike="noStrike" kern="0" cap="none" spc="100" normalizeH="0" noProof="0" dirty="0">
                <a:ln>
                  <a:noFill/>
                </a:ln>
                <a:solidFill>
                  <a:schemeClr val="accent3">
                    <a:lumMod val="25000"/>
                  </a:schemeClr>
                </a:solidFill>
                <a:effectLst/>
                <a:uLnTx/>
                <a:uFillTx/>
                <a:latin typeface="Calibri"/>
                <a:cs typeface="Calibri"/>
                <a:sym typeface="Calibri"/>
              </a:rPr>
              <a:t>Example : </a:t>
            </a:r>
            <a:r>
              <a:rPr kumimoji="0" lang="zh-TW" altLang="en-US" sz="3200" b="0" i="0" u="none" strike="noStrike" kern="0" cap="none" spc="500" normalizeH="0" noProof="0" dirty="0">
                <a:ln>
                  <a:noFill/>
                </a:ln>
                <a:solidFill>
                  <a:schemeClr val="accent3">
                    <a:lumMod val="25000"/>
                  </a:schemeClr>
                </a:solidFill>
                <a:effectLst/>
                <a:uLnTx/>
                <a:uFillTx/>
                <a:latin typeface="Calibri"/>
                <a:cs typeface="Calibri"/>
                <a:sym typeface="Calibri"/>
              </a:rPr>
              <a:t>鳶尾花朵 </a:t>
            </a:r>
            <a:endParaRPr kumimoji="0" lang="en-TW" sz="2400" b="0" i="0" u="none" strike="noStrike" kern="0" cap="none" spc="500" normalizeH="0" noProof="0" dirty="0">
              <a:ln>
                <a:noFill/>
              </a:ln>
              <a:solidFill>
                <a:schemeClr val="accent3">
                  <a:lumMod val="25000"/>
                </a:schemeClr>
              </a:solidFill>
              <a:effectLst/>
              <a:uLnTx/>
              <a:uFillTx/>
            </a:endParaRPr>
          </a:p>
        </p:txBody>
      </p:sp>
    </p:spTree>
    <p:extLst>
      <p:ext uri="{BB962C8B-B14F-4D97-AF65-F5344CB8AC3E}">
        <p14:creationId xmlns:p14="http://schemas.microsoft.com/office/powerpoint/2010/main" val="402291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900</TotalTime>
  <Words>1281</Words>
  <Application>Microsoft Macintosh PowerPoint</Application>
  <PresentationFormat>Widescreen</PresentationFormat>
  <Paragraphs>113</Paragraphs>
  <Slides>20</Slides>
  <Notes>10</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20</vt:i4>
      </vt:variant>
    </vt:vector>
  </HeadingPairs>
  <TitlesOfParts>
    <vt:vector size="34" baseType="lpstr">
      <vt:lpstr>等线</vt:lpstr>
      <vt:lpstr>medium-content-serif-font</vt:lpstr>
      <vt:lpstr>Microsoft YaHei</vt:lpstr>
      <vt:lpstr>Microsoft YaHei</vt:lpstr>
      <vt:lpstr>Segoe UI Light</vt:lpstr>
      <vt:lpstr>Arial</vt:lpstr>
      <vt:lpstr>Calibri</vt:lpstr>
      <vt:lpstr>Century Gothic</vt:lpstr>
      <vt:lpstr>Helvetica Neue</vt:lpstr>
      <vt:lpstr>Helvetica Neue Bold Condensed</vt:lpstr>
      <vt:lpstr>Roboto</vt:lpstr>
      <vt:lpstr>verdana</vt:lpstr>
      <vt:lpstr>Office 主题</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Microsoft Office User</cp:lastModifiedBy>
  <cp:revision>140</cp:revision>
  <dcterms:created xsi:type="dcterms:W3CDTF">2015-08-18T02:51:41Z</dcterms:created>
  <dcterms:modified xsi:type="dcterms:W3CDTF">2020-08-31T10:28:53Z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2017-12-21T07:17:40.1180020Z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